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3"/>
  </p:notesMasterIdLst>
  <p:handoutMasterIdLst>
    <p:handoutMasterId r:id="rId24"/>
  </p:handoutMasterIdLst>
  <p:sldIdLst>
    <p:sldId id="257" r:id="rId2"/>
    <p:sldId id="372" r:id="rId3"/>
    <p:sldId id="502" r:id="rId4"/>
    <p:sldId id="503" r:id="rId5"/>
    <p:sldId id="504" r:id="rId6"/>
    <p:sldId id="505" r:id="rId7"/>
    <p:sldId id="506" r:id="rId8"/>
    <p:sldId id="507" r:id="rId9"/>
    <p:sldId id="508" r:id="rId10"/>
    <p:sldId id="509" r:id="rId11"/>
    <p:sldId id="476" r:id="rId12"/>
    <p:sldId id="513" r:id="rId13"/>
    <p:sldId id="414" r:id="rId14"/>
    <p:sldId id="511" r:id="rId15"/>
    <p:sldId id="515" r:id="rId16"/>
    <p:sldId id="396" r:id="rId17"/>
    <p:sldId id="465" r:id="rId18"/>
    <p:sldId id="498" r:id="rId19"/>
    <p:sldId id="464" r:id="rId20"/>
    <p:sldId id="471" r:id="rId21"/>
    <p:sldId id="368" r:id="rId22"/>
  </p:sldIdLst>
  <p:sldSz cx="12192000" cy="6858000"/>
  <p:notesSz cx="6858000" cy="9144000"/>
  <p:embeddedFontLst>
    <p:embeddedFont>
      <p:font typeface="苹方 常规" panose="02010600030101010101" charset="-122"/>
      <p:regular r:id="rId25"/>
    </p:embeddedFont>
    <p:embeddedFont>
      <p:font typeface="思源黑体 CN Bold" panose="02010600030101010101" charset="-122"/>
      <p:bold r:id="rId26"/>
    </p:embeddedFont>
    <p:embeddedFont>
      <p:font typeface="思源黑体 CN Normal" panose="02010600030101010101" charset="-122"/>
      <p:regular r:id="rId27"/>
    </p:embeddedFont>
    <p:embeddedFont>
      <p:font typeface="Roboto" panose="02000000000000000000" pitchFamily="2" charset="0"/>
      <p:regular r:id="rId28"/>
      <p:bold r:id="rId29"/>
      <p:italic r:id="rId30"/>
      <p:boldItalic r:id="rId31"/>
    </p:embeddedFont>
    <p:embeddedFont>
      <p:font typeface="Roboto Black" panose="02000000000000000000" pitchFamily="2" charset="0"/>
      <p:bold r:id="rId32"/>
      <p:boldItalic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mon"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AB3"/>
    <a:srgbClr val="DEE1E6"/>
    <a:srgbClr val="7F7F7F"/>
    <a:srgbClr val="5E5E5E"/>
    <a:srgbClr val="4F81BD"/>
    <a:srgbClr val="4D7BB2"/>
    <a:srgbClr val="A5300F"/>
    <a:srgbClr val="BC7F73"/>
    <a:srgbClr val="FDC5C2"/>
    <a:srgbClr val="FED1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5" autoAdjust="0"/>
    <p:restoredTop sz="81496" autoAdjust="0"/>
  </p:normalViewPr>
  <p:slideViewPr>
    <p:cSldViewPr snapToGrid="0">
      <p:cViewPr>
        <p:scale>
          <a:sx n="75" d="100"/>
          <a:sy n="75" d="100"/>
        </p:scale>
        <p:origin x="1581" y="447"/>
      </p:cViewPr>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101" d="100"/>
          <a:sy n="101" d="100"/>
        </p:scale>
        <p:origin x="4358" y="45"/>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89AF8D-0068-4977-8554-31AAD12DB1D7}" type="datetimeFigureOut">
              <a:rPr lang="zh-CN" altLang="en-US" smtClean="0"/>
              <a:t>2022/12/28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51D422-2EBD-496E-A019-1B37D28B3BFD}"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苹方 常规" panose="02010600030101010101" pitchFamily="34" charset="-122"/>
                <a:ea typeface="苹方 常规" panose="02010600030101010101"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苹方 常规" panose="02010600030101010101" pitchFamily="34" charset="-122"/>
                <a:ea typeface="苹方 常规" panose="02010600030101010101" pitchFamily="34" charset="-122"/>
              </a:defRPr>
            </a:lvl1pPr>
          </a:lstStyle>
          <a:p>
            <a:fld id="{4CF9E074-0B9C-499B-823F-332BE5E0769D}" type="datetimeFigureOut">
              <a:rPr lang="zh-CN" altLang="en-US" smtClean="0"/>
              <a:t>2022/12/28</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苹方 常规" panose="02010600030101010101" pitchFamily="34" charset="-122"/>
                <a:ea typeface="苹方 常规" panose="02010600030101010101"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苹方 常规" panose="02010600030101010101" pitchFamily="34" charset="-122"/>
                <a:ea typeface="苹方 常规" panose="02010600030101010101" pitchFamily="34" charset="-122"/>
              </a:defRPr>
            </a:lvl1pPr>
          </a:lstStyle>
          <a:p>
            <a:fld id="{9000E0C4-7FBC-4B2A-BCA6-30AA2B911063}"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苹方 常规" panose="02010600030101010101" pitchFamily="34" charset="-122"/>
        <a:ea typeface="苹方 常规" panose="02010600030101010101" pitchFamily="34" charset="-122"/>
        <a:cs typeface="+mn-cs"/>
      </a:defRPr>
    </a:lvl1pPr>
    <a:lvl2pPr marL="457200" algn="l" defTabSz="914400" rtl="0" eaLnBrk="1" latinLnBrk="0" hangingPunct="1">
      <a:defRPr sz="1200" kern="1200">
        <a:solidFill>
          <a:schemeClr val="tx1"/>
        </a:solidFill>
        <a:latin typeface="苹方 常规" panose="02010600030101010101" pitchFamily="34" charset="-122"/>
        <a:ea typeface="苹方 常规" panose="02010600030101010101" pitchFamily="34" charset="-122"/>
        <a:cs typeface="+mn-cs"/>
      </a:defRPr>
    </a:lvl2pPr>
    <a:lvl3pPr marL="914400" algn="l" defTabSz="914400" rtl="0" eaLnBrk="1" latinLnBrk="0" hangingPunct="1">
      <a:defRPr sz="1200" kern="1200">
        <a:solidFill>
          <a:schemeClr val="tx1"/>
        </a:solidFill>
        <a:latin typeface="苹方 常规" panose="02010600030101010101" pitchFamily="34" charset="-122"/>
        <a:ea typeface="苹方 常规" panose="02010600030101010101" pitchFamily="34" charset="-122"/>
        <a:cs typeface="+mn-cs"/>
      </a:defRPr>
    </a:lvl3pPr>
    <a:lvl4pPr marL="1371600" algn="l" defTabSz="914400" rtl="0" eaLnBrk="1" latinLnBrk="0" hangingPunct="1">
      <a:defRPr sz="1200" kern="1200">
        <a:solidFill>
          <a:schemeClr val="tx1"/>
        </a:solidFill>
        <a:latin typeface="苹方 常规" panose="02010600030101010101" pitchFamily="34" charset="-122"/>
        <a:ea typeface="苹方 常规" panose="02010600030101010101" pitchFamily="34" charset="-122"/>
        <a:cs typeface="+mn-cs"/>
      </a:defRPr>
    </a:lvl4pPr>
    <a:lvl5pPr marL="1828800" algn="l" defTabSz="914400" rtl="0" eaLnBrk="1" latinLnBrk="0" hangingPunct="1">
      <a:defRPr sz="1200" kern="1200">
        <a:solidFill>
          <a:schemeClr val="tx1"/>
        </a:solidFill>
        <a:latin typeface="苹方 常规" panose="02010600030101010101" pitchFamily="34" charset="-122"/>
        <a:ea typeface="苹方 常规" panose="02010600030101010101"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10</a:t>
            </a:fld>
            <a:endParaRPr lang="zh-CN" altLang="en-US" dirty="0"/>
          </a:p>
        </p:txBody>
      </p:sp>
    </p:spTree>
    <p:extLst>
      <p:ext uri="{BB962C8B-B14F-4D97-AF65-F5344CB8AC3E}">
        <p14:creationId xmlns:p14="http://schemas.microsoft.com/office/powerpoint/2010/main" val="3177550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20000"/>
              </a:lnSpc>
              <a:spcBef>
                <a:spcPts val="600"/>
              </a:spcBef>
              <a:spcAft>
                <a:spcPts val="0"/>
              </a:spcAft>
              <a:buClrTx/>
              <a:buSzTx/>
              <a:buFontTx/>
              <a:buNone/>
              <a:defRPr/>
            </a:pPr>
            <a:endParaRPr lang="en-US" altLang="zh-CN" b="0" i="0" dirty="0">
              <a:solidFill>
                <a:srgbClr val="121212"/>
              </a:solidFill>
              <a:effectLst/>
              <a:latin typeface="-apple-system"/>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11</a:t>
            </a:fld>
            <a:endParaRPr lang="zh-CN" altLang="en-US"/>
          </a:p>
        </p:txBody>
      </p:sp>
    </p:spTree>
    <p:extLst>
      <p:ext uri="{BB962C8B-B14F-4D97-AF65-F5344CB8AC3E}">
        <p14:creationId xmlns:p14="http://schemas.microsoft.com/office/powerpoint/2010/main" val="410431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20000"/>
              </a:lnSpc>
              <a:spcBef>
                <a:spcPts val="600"/>
              </a:spcBef>
              <a:spcAft>
                <a:spcPts val="0"/>
              </a:spcAft>
              <a:buClrTx/>
              <a:buSzTx/>
              <a:buFontTx/>
              <a:buNone/>
              <a:defRPr/>
            </a:pPr>
            <a:endParaRPr lang="en-US" altLang="zh-CN" sz="1200" kern="0" dirty="0">
              <a:latin typeface="+mn-ea"/>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12</a:t>
            </a:fld>
            <a:endParaRPr lang="zh-CN" altLang="en-US"/>
          </a:p>
        </p:txBody>
      </p:sp>
    </p:spTree>
    <p:extLst>
      <p:ext uri="{BB962C8B-B14F-4D97-AF65-F5344CB8AC3E}">
        <p14:creationId xmlns:p14="http://schemas.microsoft.com/office/powerpoint/2010/main" val="1669331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20000"/>
              </a:lnSpc>
              <a:spcBef>
                <a:spcPts val="600"/>
              </a:spcBef>
              <a:spcAft>
                <a:spcPts val="0"/>
              </a:spcAft>
              <a:buClrTx/>
              <a:buSzTx/>
              <a:buFontTx/>
              <a:buNone/>
              <a:defRPr/>
            </a:pPr>
            <a:r>
              <a:rPr lang="en-US" altLang="zh-CN" sz="1200" kern="0" dirty="0">
                <a:latin typeface="+mn-ea"/>
              </a:rPr>
              <a:t>E</a:t>
            </a:r>
            <a:r>
              <a:rPr lang="zh-CN" altLang="en-US" sz="1200" kern="0" dirty="0">
                <a:latin typeface="+mn-ea"/>
              </a:rPr>
              <a:t>表没学分数据  需要</a:t>
            </a:r>
            <a:r>
              <a:rPr lang="zh-CN" altLang="en-US" b="0" i="0" dirty="0">
                <a:solidFill>
                  <a:srgbClr val="71777D"/>
                </a:solidFill>
                <a:effectLst/>
                <a:latin typeface="Arial" panose="020B0604020202020204" pitchFamily="34" charset="0"/>
              </a:rPr>
              <a:t>建立联接 </a:t>
            </a:r>
            <a:r>
              <a:rPr lang="en-US" altLang="zh-CN" sz="1200" kern="0" dirty="0">
                <a:latin typeface="+mn-ea"/>
              </a:rPr>
              <a:t>inner join</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13</a:t>
            </a:fld>
            <a:endParaRPr lang="zh-CN" altLang="en-US"/>
          </a:p>
        </p:txBody>
      </p:sp>
    </p:spTree>
    <p:extLst>
      <p:ext uri="{BB962C8B-B14F-4D97-AF65-F5344CB8AC3E}">
        <p14:creationId xmlns:p14="http://schemas.microsoft.com/office/powerpoint/2010/main" val="1660200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20000"/>
              </a:lnSpc>
              <a:spcBef>
                <a:spcPts val="600"/>
              </a:spcBef>
              <a:spcAft>
                <a:spcPts val="0"/>
              </a:spcAft>
              <a:buClrTx/>
              <a:buSzTx/>
              <a:buFontTx/>
              <a:buNone/>
              <a:defRPr/>
            </a:pPr>
            <a:endParaRPr lang="en-US" altLang="zh-CN" sz="1200" kern="0" dirty="0">
              <a:latin typeface="+mn-ea"/>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14</a:t>
            </a:fld>
            <a:endParaRPr lang="zh-CN" altLang="en-US"/>
          </a:p>
        </p:txBody>
      </p:sp>
    </p:spTree>
    <p:extLst>
      <p:ext uri="{BB962C8B-B14F-4D97-AF65-F5344CB8AC3E}">
        <p14:creationId xmlns:p14="http://schemas.microsoft.com/office/powerpoint/2010/main" val="1464635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20000"/>
              </a:lnSpc>
              <a:spcBef>
                <a:spcPts val="600"/>
              </a:spcBef>
              <a:spcAft>
                <a:spcPts val="0"/>
              </a:spcAft>
              <a:buClrTx/>
              <a:buSzTx/>
              <a:buFontTx/>
              <a:buNone/>
              <a:defRPr/>
            </a:pPr>
            <a:endParaRPr lang="en-US" altLang="zh-CN" sz="1200" kern="0" dirty="0">
              <a:latin typeface="+mn-ea"/>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15</a:t>
            </a:fld>
            <a:endParaRPr lang="zh-CN" altLang="en-US"/>
          </a:p>
        </p:txBody>
      </p:sp>
    </p:spTree>
    <p:extLst>
      <p:ext uri="{BB962C8B-B14F-4D97-AF65-F5344CB8AC3E}">
        <p14:creationId xmlns:p14="http://schemas.microsoft.com/office/powerpoint/2010/main" val="1113426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16</a:t>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21</a:t>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3</a:t>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95" name="矩形: 单圆角 94"/>
          <p:cNvSpPr/>
          <p:nvPr userDrawn="1"/>
        </p:nvSpPr>
        <p:spPr>
          <a:xfrm flipH="1">
            <a:off x="5507940" y="1606178"/>
            <a:ext cx="5040000" cy="1906732"/>
          </a:xfrm>
          <a:prstGeom prst="round1Rect">
            <a:avLst>
              <a:gd name="adj" fmla="val 1801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单圆角 95"/>
          <p:cNvSpPr/>
          <p:nvPr userDrawn="1"/>
        </p:nvSpPr>
        <p:spPr>
          <a:xfrm flipV="1">
            <a:off x="5507940" y="3512910"/>
            <a:ext cx="5040000" cy="612689"/>
          </a:xfrm>
          <a:prstGeom prst="round1Rect">
            <a:avLst>
              <a:gd name="adj" fmla="val 37193"/>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文本框 96"/>
          <p:cNvSpPr txBox="1"/>
          <p:nvPr userDrawn="1"/>
        </p:nvSpPr>
        <p:spPr>
          <a:xfrm>
            <a:off x="5827058" y="1758233"/>
            <a:ext cx="4380970" cy="1754326"/>
          </a:xfrm>
          <a:prstGeom prst="rect">
            <a:avLst/>
          </a:prstGeom>
          <a:noFill/>
        </p:spPr>
        <p:txBody>
          <a:bodyPr wrap="square" rtlCol="0">
            <a:spAutoFit/>
          </a:bodyPr>
          <a:lstStyle/>
          <a:p>
            <a:pPr algn="ctr"/>
            <a:r>
              <a:rPr lang="zh-CN" altLang="en-US" sz="5400" kern="0" baseline="0" dirty="0">
                <a:solidFill>
                  <a:schemeClr val="bg1"/>
                </a:solidFill>
                <a:latin typeface="+mj-ea"/>
                <a:ea typeface="+mj-ea"/>
              </a:rPr>
              <a:t>课程研讨</a:t>
            </a:r>
            <a:r>
              <a:rPr lang="en-US" altLang="zh-CN" sz="5400" kern="0" baseline="0" dirty="0">
                <a:solidFill>
                  <a:schemeClr val="bg1"/>
                </a:solidFill>
                <a:latin typeface="+mj-ea"/>
                <a:ea typeface="+mj-ea"/>
              </a:rPr>
              <a:t>Week 5</a:t>
            </a:r>
          </a:p>
        </p:txBody>
      </p:sp>
      <p:sp>
        <p:nvSpPr>
          <p:cNvPr id="185" name="文本框 184"/>
          <p:cNvSpPr txBox="1"/>
          <p:nvPr userDrawn="1"/>
        </p:nvSpPr>
        <p:spPr>
          <a:xfrm>
            <a:off x="5827058" y="3619199"/>
            <a:ext cx="4464099" cy="400110"/>
          </a:xfrm>
          <a:prstGeom prst="rect">
            <a:avLst/>
          </a:prstGeom>
          <a:noFill/>
        </p:spPr>
        <p:txBody>
          <a:bodyPr wrap="square" rtlCol="0">
            <a:spAutoFit/>
          </a:bodyPr>
          <a:lstStyle/>
          <a:p>
            <a:pPr algn="just"/>
            <a:r>
              <a:rPr lang="zh-CN" altLang="en-US" sz="2000" b="0" dirty="0">
                <a:solidFill>
                  <a:srgbClr val="4D7BB2"/>
                </a:solidFill>
              </a:rPr>
              <a:t>数据库原理</a:t>
            </a:r>
            <a:r>
              <a:rPr lang="en-US" altLang="zh-CN" sz="2000" b="0" dirty="0">
                <a:solidFill>
                  <a:srgbClr val="4D7BB2"/>
                </a:solidFill>
              </a:rPr>
              <a:t>(</a:t>
            </a:r>
            <a:r>
              <a:rPr lang="en-US" altLang="zh-CN" sz="2000" b="0">
                <a:solidFill>
                  <a:srgbClr val="4D7BB2"/>
                </a:solidFill>
              </a:rPr>
              <a:t>1) · </a:t>
            </a:r>
            <a:r>
              <a:rPr lang="zh-CN" altLang="en-US" sz="2000" b="0">
                <a:solidFill>
                  <a:srgbClr val="4D7BB2"/>
                </a:solidFill>
              </a:rPr>
              <a:t>江俊 </a:t>
            </a:r>
            <a:r>
              <a:rPr lang="en-US" altLang="zh-CN" sz="2000" b="0">
                <a:solidFill>
                  <a:srgbClr val="4D7BB2"/>
                </a:solidFill>
              </a:rPr>
              <a:t>· </a:t>
            </a:r>
            <a:r>
              <a:rPr lang="zh-CN" altLang="en-US" sz="2000" b="0">
                <a:solidFill>
                  <a:srgbClr val="4D7BB2"/>
                </a:solidFill>
              </a:rPr>
              <a:t>严昕宇 </a:t>
            </a:r>
            <a:r>
              <a:rPr lang="en-US" altLang="zh-CN" sz="2000" b="0">
                <a:solidFill>
                  <a:srgbClr val="4D7BB2"/>
                </a:solidFill>
              </a:rPr>
              <a:t>· </a:t>
            </a:r>
            <a:r>
              <a:rPr lang="zh-CN" altLang="en-US" sz="2000" b="0">
                <a:solidFill>
                  <a:srgbClr val="4D7BB2"/>
                </a:solidFill>
              </a:rPr>
              <a:t>胡峻豪 </a:t>
            </a:r>
            <a:endParaRPr lang="zh-CN" altLang="en-US" sz="2000" b="0" dirty="0">
              <a:solidFill>
                <a:srgbClr val="4D7BB2"/>
              </a:solidFill>
            </a:endParaRPr>
          </a:p>
        </p:txBody>
      </p:sp>
      <p:sp>
        <p:nvSpPr>
          <p:cNvPr id="191" name="矩形 190"/>
          <p:cNvSpPr/>
          <p:nvPr userDrawn="1"/>
        </p:nvSpPr>
        <p:spPr>
          <a:xfrm>
            <a:off x="515938" y="0"/>
            <a:ext cx="90000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p:cNvSpPr txBox="1"/>
          <p:nvPr userDrawn="1"/>
        </p:nvSpPr>
        <p:spPr>
          <a:xfrm rot="16200000">
            <a:off x="265805" y="4308474"/>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DEE1E6"/>
                  </a:solidFill>
                </a:ln>
                <a:noFill/>
                <a:latin typeface="+mn-ea"/>
                <a:ea typeface="+mn-ea"/>
              </a:rPr>
              <a:t>CES</a:t>
            </a:r>
            <a:endParaRPr lang="zh-CN" altLang="en-US" sz="4000" baseline="0" dirty="0">
              <a:ln w="19050">
                <a:solidFill>
                  <a:srgbClr val="DEE1E6"/>
                </a:solidFill>
              </a:ln>
              <a:noFill/>
              <a:latin typeface="+mn-ea"/>
              <a:ea typeface="+mn-ea"/>
            </a:endParaRPr>
          </a:p>
        </p:txBody>
      </p:sp>
      <p:sp>
        <p:nvSpPr>
          <p:cNvPr id="21" name="文本框 20"/>
          <p:cNvSpPr txBox="1"/>
          <p:nvPr userDrawn="1"/>
        </p:nvSpPr>
        <p:spPr>
          <a:xfrm rot="16200000">
            <a:off x="265804" y="5588987"/>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DEE1E6"/>
                  </a:solidFill>
                </a:ln>
                <a:noFill/>
                <a:latin typeface="+mn-ea"/>
                <a:ea typeface="+mn-ea"/>
              </a:rPr>
              <a:t>CES</a:t>
            </a:r>
            <a:endParaRPr lang="zh-CN" altLang="en-US" sz="4000" baseline="0" dirty="0">
              <a:ln w="19050">
                <a:solidFill>
                  <a:srgbClr val="DEE1E6"/>
                </a:solidFill>
              </a:ln>
              <a:noFill/>
              <a:latin typeface="+mn-ea"/>
              <a:ea typeface="+mn-ea"/>
            </a:endParaRPr>
          </a:p>
        </p:txBody>
      </p:sp>
      <p:sp>
        <p:nvSpPr>
          <p:cNvPr id="25" name="文本框 24"/>
          <p:cNvSpPr txBox="1"/>
          <p:nvPr userDrawn="1"/>
        </p:nvSpPr>
        <p:spPr>
          <a:xfrm rot="16200000">
            <a:off x="262369" y="2995991"/>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DEE1E6"/>
                  </a:solidFill>
                </a:ln>
                <a:noFill/>
                <a:latin typeface="+mn-ea"/>
                <a:ea typeface="+mn-ea"/>
              </a:rPr>
              <a:t>CES</a:t>
            </a:r>
            <a:endParaRPr lang="zh-CN" altLang="en-US" sz="4000" baseline="0" dirty="0">
              <a:ln w="19050">
                <a:solidFill>
                  <a:srgbClr val="DEE1E6"/>
                </a:solidFill>
              </a:ln>
              <a:noFill/>
              <a:latin typeface="+mn-ea"/>
              <a:ea typeface="+mn-ea"/>
            </a:endParaRPr>
          </a:p>
        </p:txBody>
      </p:sp>
      <p:sp>
        <p:nvSpPr>
          <p:cNvPr id="26" name="文本框 25"/>
          <p:cNvSpPr txBox="1"/>
          <p:nvPr userDrawn="1"/>
        </p:nvSpPr>
        <p:spPr>
          <a:xfrm rot="16200000">
            <a:off x="262368" y="1669183"/>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DEE1E6"/>
                  </a:solidFill>
                </a:ln>
                <a:noFill/>
                <a:latin typeface="+mn-ea"/>
                <a:ea typeface="+mn-ea"/>
              </a:rPr>
              <a:t>CES</a:t>
            </a:r>
            <a:endParaRPr lang="zh-CN" altLang="en-US" sz="4000" baseline="0" dirty="0">
              <a:ln w="19050">
                <a:solidFill>
                  <a:srgbClr val="DEE1E6"/>
                </a:solidFill>
              </a:ln>
              <a:noFill/>
              <a:latin typeface="+mn-ea"/>
              <a:ea typeface="+mn-ea"/>
            </a:endParaRPr>
          </a:p>
        </p:txBody>
      </p:sp>
      <p:sp>
        <p:nvSpPr>
          <p:cNvPr id="27" name="文本框 26"/>
          <p:cNvSpPr txBox="1"/>
          <p:nvPr userDrawn="1"/>
        </p:nvSpPr>
        <p:spPr>
          <a:xfrm rot="16200000">
            <a:off x="263719" y="433533"/>
            <a:ext cx="1325877" cy="825611"/>
          </a:xfrm>
          <a:prstGeom prst="rect">
            <a:avLst/>
          </a:prstGeom>
          <a:noFill/>
          <a:ln>
            <a:noFill/>
          </a:ln>
        </p:spPr>
        <p:txBody>
          <a:bodyPr wrap="square" rtlCol="0">
            <a:spAutoFit/>
          </a:bodyPr>
          <a:lstStyle/>
          <a:p>
            <a:pPr algn="just">
              <a:lnSpc>
                <a:spcPct val="130000"/>
              </a:lnSpc>
            </a:pPr>
            <a:r>
              <a:rPr lang="en-US" altLang="zh-CN" sz="4000" baseline="0" dirty="0">
                <a:ln w="19050">
                  <a:solidFill>
                    <a:srgbClr val="DEE1E6"/>
                  </a:solidFill>
                </a:ln>
                <a:noFill/>
                <a:latin typeface="+mn-ea"/>
                <a:ea typeface="+mn-ea"/>
              </a:rPr>
              <a:t>CES</a:t>
            </a:r>
            <a:endParaRPr lang="zh-CN" altLang="en-US" sz="4000" baseline="0" dirty="0">
              <a:ln w="19050">
                <a:solidFill>
                  <a:srgbClr val="DEE1E6"/>
                </a:solidFill>
              </a:ln>
              <a:noFill/>
              <a:latin typeface="+mn-ea"/>
              <a:ea typeface="+mn-ea"/>
            </a:endParaRPr>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5" name="矩形 4"/>
          <p:cNvSpPr/>
          <p:nvPr userDrawn="1"/>
        </p:nvSpPr>
        <p:spPr>
          <a:xfrm>
            <a:off x="0" y="0"/>
            <a:ext cx="12192000" cy="11141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515939" y="304800"/>
            <a:ext cx="10036427" cy="562293"/>
          </a:xfrm>
          <a:prstGeom prst="rect">
            <a:avLst/>
          </a:prstGeom>
        </p:spPr>
        <p:txBody>
          <a:bodyPr/>
          <a:lstStyle>
            <a:lvl1pPr marL="0" indent="0">
              <a:lnSpc>
                <a:spcPct val="100000"/>
              </a:lnSpc>
              <a:buNone/>
              <a:defRPr sz="3200">
                <a:solidFill>
                  <a:schemeClr val="bg1"/>
                </a:solidFill>
                <a:latin typeface="+mj-lt"/>
                <a:ea typeface="+mj-ea"/>
              </a:defRPr>
            </a:lvl1pPr>
          </a:lstStyle>
          <a:p>
            <a:pPr lvl="0"/>
            <a:r>
              <a:rPr lang="zh-CN" altLang="en-US" dirty="0">
                <a:latin typeface="+mj-ea"/>
                <a:ea typeface="+mj-ea"/>
              </a:rPr>
              <a:t>在这里输入标题</a:t>
            </a:r>
            <a:endParaRPr lang="zh-CN" altLang="en-US" dirty="0"/>
          </a:p>
        </p:txBody>
      </p:sp>
      <p:sp>
        <p:nvSpPr>
          <p:cNvPr id="8" name="矩形 7"/>
          <p:cNvSpPr/>
          <p:nvPr userDrawn="1"/>
        </p:nvSpPr>
        <p:spPr>
          <a:xfrm>
            <a:off x="0" y="1114185"/>
            <a:ext cx="12192000" cy="7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形 14"/>
          <p:cNvPicPr>
            <a:picLocks noChangeAspect="1"/>
          </p:cNvPicPr>
          <p:nvPr userDrawn="1"/>
        </p:nvPicPr>
        <p:blipFill>
          <a:blip r:embed="rId2">
            <a:alphaModFix amt="80000"/>
            <a:extLst>
              <a:ext uri="{96DAC541-7B7A-43D3-8B79-37D633B846F1}">
                <asvg:svgBlip xmlns:asvg="http://schemas.microsoft.com/office/drawing/2016/SVG/main" r:embed="rId3"/>
              </a:ext>
            </a:extLst>
          </a:blip>
          <a:stretch>
            <a:fillRect/>
          </a:stretch>
        </p:blipFill>
        <p:spPr>
          <a:xfrm>
            <a:off x="10684903" y="328146"/>
            <a:ext cx="1164871" cy="515599"/>
          </a:xfrm>
          <a:prstGeom prst="rect">
            <a:avLst/>
          </a:prstGeom>
        </p:spPr>
      </p:pic>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bg>
      <p:bgPr>
        <a:blipFill dpi="0" rotWithShape="1">
          <a:blip r:embed="rId2">
            <a:alphaModFix amt="99000"/>
            <a:lum/>
          </a:blip>
          <a:srcRect/>
          <a:stretch>
            <a:fillRect t="-7000" b="-7000"/>
          </a:stretch>
        </a:blipFill>
        <a:effectLst/>
      </p:bgPr>
    </p:bg>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1"/>
              </a:gs>
              <a:gs pos="93000">
                <a:schemeClr val="bg1">
                  <a:alpha val="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p:cNvSpPr>
            <a:spLocks noGrp="1"/>
          </p:cNvSpPr>
          <p:nvPr>
            <p:ph type="body" sz="quarter" idx="11" hasCustomPrompt="1"/>
          </p:nvPr>
        </p:nvSpPr>
        <p:spPr>
          <a:xfrm>
            <a:off x="531162" y="2999597"/>
            <a:ext cx="4500000" cy="1648603"/>
          </a:xfrm>
          <a:prstGeom prst="rect">
            <a:avLst/>
          </a:prstGeom>
        </p:spPr>
        <p:txBody>
          <a:bodyPr/>
          <a:lstStyle>
            <a:lvl1pPr marL="0" indent="0">
              <a:lnSpc>
                <a:spcPct val="120000"/>
              </a:lnSpc>
              <a:spcBef>
                <a:spcPts val="0"/>
              </a:spcBef>
              <a:buNone/>
              <a:defRPr sz="4400">
                <a:solidFill>
                  <a:schemeClr val="bg1"/>
                </a:solidFill>
                <a:latin typeface="+mj-lt"/>
                <a:ea typeface="+mj-ea"/>
              </a:defRPr>
            </a:lvl1pPr>
          </a:lstStyle>
          <a:p>
            <a:pPr lvl="0"/>
            <a:r>
              <a:rPr lang="zh-CN" altLang="en-US" dirty="0"/>
              <a:t>欧洲专利制度的建立与发展</a:t>
            </a:r>
          </a:p>
        </p:txBody>
      </p:sp>
      <p:sp>
        <p:nvSpPr>
          <p:cNvPr id="15" name="文本占位符 10"/>
          <p:cNvSpPr>
            <a:spLocks noGrp="1"/>
          </p:cNvSpPr>
          <p:nvPr>
            <p:ph type="body" sz="quarter" idx="12" hasCustomPrompt="1"/>
          </p:nvPr>
        </p:nvSpPr>
        <p:spPr>
          <a:xfrm>
            <a:off x="523558" y="1117554"/>
            <a:ext cx="4507604" cy="1409603"/>
          </a:xfrm>
          <a:prstGeom prst="rect">
            <a:avLst/>
          </a:prstGeom>
        </p:spPr>
        <p:txBody>
          <a:bodyPr/>
          <a:lstStyle>
            <a:lvl1pPr marL="0" indent="0" algn="just">
              <a:lnSpc>
                <a:spcPct val="100000"/>
              </a:lnSpc>
              <a:buNone/>
              <a:defRPr sz="9600">
                <a:solidFill>
                  <a:schemeClr val="bg1">
                    <a:alpha val="90000"/>
                  </a:schemeClr>
                </a:solidFill>
                <a:latin typeface="+mj-lt"/>
              </a:defRPr>
            </a:lvl1pPr>
          </a:lstStyle>
          <a:p>
            <a:pPr lvl="0"/>
            <a:r>
              <a:rPr lang="en-US" altLang="zh-CN" dirty="0"/>
              <a:t>01</a:t>
            </a:r>
            <a:endParaRPr lang="zh-CN" altLang="en-US" dirty="0"/>
          </a:p>
        </p:txBody>
      </p:sp>
      <p:cxnSp>
        <p:nvCxnSpPr>
          <p:cNvPr id="21" name="直接连接符 20"/>
          <p:cNvCxnSpPr/>
          <p:nvPr userDrawn="1"/>
        </p:nvCxnSpPr>
        <p:spPr>
          <a:xfrm>
            <a:off x="685800" y="2763377"/>
            <a:ext cx="1988820" cy="0"/>
          </a:xfrm>
          <a:prstGeom prst="line">
            <a:avLst/>
          </a:prstGeom>
          <a:ln w="28575" cap="rnd">
            <a:solidFill>
              <a:schemeClr val="bg1">
                <a:alpha val="80000"/>
              </a:schemeClr>
            </a:solidFill>
            <a:round/>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5" name="矩形 4"/>
          <p:cNvSpPr/>
          <p:nvPr userDrawn="1"/>
        </p:nvSpPr>
        <p:spPr>
          <a:xfrm>
            <a:off x="0" y="0"/>
            <a:ext cx="12192000" cy="11141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515939" y="304800"/>
            <a:ext cx="10036427" cy="562293"/>
          </a:xfrm>
          <a:prstGeom prst="rect">
            <a:avLst/>
          </a:prstGeom>
        </p:spPr>
        <p:txBody>
          <a:bodyPr/>
          <a:lstStyle>
            <a:lvl1pPr marL="0" indent="0">
              <a:lnSpc>
                <a:spcPct val="100000"/>
              </a:lnSpc>
              <a:buNone/>
              <a:defRPr sz="3200">
                <a:solidFill>
                  <a:schemeClr val="bg1"/>
                </a:solidFill>
                <a:latin typeface="+mj-lt"/>
                <a:ea typeface="+mj-ea"/>
              </a:defRPr>
            </a:lvl1pPr>
          </a:lstStyle>
          <a:p>
            <a:pPr lvl="0"/>
            <a:r>
              <a:rPr lang="zh-CN" altLang="en-US" dirty="0">
                <a:latin typeface="+mj-ea"/>
                <a:ea typeface="+mj-ea"/>
              </a:rPr>
              <a:t>在这里输入标题</a:t>
            </a:r>
            <a:endParaRPr lang="zh-CN" altLang="en-US" dirty="0"/>
          </a:p>
        </p:txBody>
      </p:sp>
      <p:sp>
        <p:nvSpPr>
          <p:cNvPr id="8" name="矩形 7"/>
          <p:cNvSpPr/>
          <p:nvPr userDrawn="1"/>
        </p:nvSpPr>
        <p:spPr>
          <a:xfrm>
            <a:off x="0" y="1114185"/>
            <a:ext cx="12192000" cy="7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形 14"/>
          <p:cNvPicPr>
            <a:picLocks noChangeAspect="1"/>
          </p:cNvPicPr>
          <p:nvPr userDrawn="1"/>
        </p:nvPicPr>
        <p:blipFill>
          <a:blip r:embed="rId2">
            <a:alphaModFix amt="80000"/>
            <a:extLst>
              <a:ext uri="{96DAC541-7B7A-43D3-8B79-37D633B846F1}">
                <asvg:svgBlip xmlns:asvg="http://schemas.microsoft.com/office/drawing/2016/SVG/main" r:embed="rId3"/>
              </a:ext>
            </a:extLst>
          </a:blip>
          <a:stretch>
            <a:fillRect/>
          </a:stretch>
        </p:blipFill>
        <p:spPr>
          <a:xfrm>
            <a:off x="10684903" y="328146"/>
            <a:ext cx="1164871" cy="515599"/>
          </a:xfrm>
          <a:prstGeom prst="rect">
            <a:avLst/>
          </a:prstGeom>
        </p:spPr>
      </p:pic>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6.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7.xml"/><Relationship Id="rId5" Type="http://schemas.openxmlformats.org/officeDocument/2006/relationships/image" Target="../media/image15.jpeg"/><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19.jpeg"/><Relationship Id="rId2"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20.xml"/><Relationship Id="rId4" Type="http://schemas.openxmlformats.org/officeDocument/2006/relationships/image" Target="../media/image20.jpeg"/></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8.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7.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531162" y="2999597"/>
            <a:ext cx="3568890" cy="1648603"/>
          </a:xfrm>
        </p:spPr>
        <p:txBody>
          <a:bodyPr/>
          <a:lstStyle/>
          <a:p>
            <a:pPr>
              <a:spcBef>
                <a:spcPts val="0"/>
              </a:spcBef>
            </a:pPr>
            <a:r>
              <a:rPr lang="zh-CN" altLang="en-US" dirty="0"/>
              <a:t>问题</a:t>
            </a:r>
            <a:r>
              <a:rPr lang="en-US" altLang="zh-CN" dirty="0"/>
              <a:t>2</a:t>
            </a:r>
            <a:endParaRPr lang="zh-CN" altLang="en-US" dirty="0"/>
          </a:p>
        </p:txBody>
      </p:sp>
      <p:sp>
        <p:nvSpPr>
          <p:cNvPr id="4" name="文本占位符 3"/>
          <p:cNvSpPr>
            <a:spLocks noGrp="1"/>
          </p:cNvSpPr>
          <p:nvPr>
            <p:ph type="body" sz="quarter" idx="12"/>
          </p:nvPr>
        </p:nvSpPr>
        <p:spPr/>
        <p:txBody>
          <a:bodyPr/>
          <a:lstStyle/>
          <a:p>
            <a:r>
              <a:rPr lang="en-US" altLang="zh-CN" dirty="0"/>
              <a:t>02</a:t>
            </a:r>
            <a:endParaRPr lang="zh-CN" altLang="en-US" dirty="0"/>
          </a:p>
        </p:txBody>
      </p:sp>
    </p:spTree>
    <p:extLst>
      <p:ext uri="{BB962C8B-B14F-4D97-AF65-F5344CB8AC3E}">
        <p14:creationId xmlns:p14="http://schemas.microsoft.com/office/powerpoint/2010/main" val="4049828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问题</a:t>
            </a:r>
            <a:r>
              <a:rPr lang="en-US" altLang="zh-CN" dirty="0"/>
              <a:t>2</a:t>
            </a:r>
            <a:endParaRPr lang="zh-CN" altLang="en-US" dirty="0"/>
          </a:p>
        </p:txBody>
      </p:sp>
      <p:sp>
        <p:nvSpPr>
          <p:cNvPr id="12" name="文本框 11"/>
          <p:cNvSpPr txBox="1"/>
          <p:nvPr/>
        </p:nvSpPr>
        <p:spPr>
          <a:xfrm>
            <a:off x="515936" y="1390549"/>
            <a:ext cx="3787550" cy="604909"/>
          </a:xfrm>
          <a:prstGeom prst="rect">
            <a:avLst/>
          </a:prstGeom>
          <a:noFill/>
        </p:spPr>
        <p:txBody>
          <a:bodyPr wrap="square" rtlCol="0">
            <a:spAutoFit/>
          </a:bodyPr>
          <a:lstStyle/>
          <a:p>
            <a:pPr algn="just">
              <a:lnSpc>
                <a:spcPct val="130000"/>
              </a:lnSpc>
            </a:pPr>
            <a:r>
              <a:rPr lang="en-US" altLang="zh-CN" sz="2800" dirty="0">
                <a:gradFill>
                  <a:gsLst>
                    <a:gs pos="100000">
                      <a:schemeClr val="accent4"/>
                    </a:gs>
                    <a:gs pos="23000">
                      <a:schemeClr val="accent1">
                        <a:alpha val="95000"/>
                      </a:schemeClr>
                    </a:gs>
                  </a:gsLst>
                  <a:lin ang="2700000" scaled="1"/>
                </a:gradFill>
                <a:latin typeface="+mj-lt"/>
                <a:ea typeface="+mj-ea"/>
              </a:rPr>
              <a:t>Qusetion2</a:t>
            </a:r>
            <a:endParaRPr lang="zh-CN" altLang="en-US"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515935" y="2041261"/>
            <a:ext cx="11164788" cy="3325847"/>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marL="457200" indent="-457200">
              <a:lnSpc>
                <a:spcPct val="120000"/>
              </a:lnSpc>
              <a:spcBef>
                <a:spcPts val="600"/>
              </a:spcBef>
              <a:buSzPct val="60000"/>
              <a:buFont typeface="Wingdings" panose="05000000000000000000" pitchFamily="2" charset="2"/>
              <a:buChar char="l"/>
            </a:pPr>
            <a:r>
              <a:rPr lang="zh-CN" altLang="en-US" sz="2400" dirty="0">
                <a:cs typeface="+mn-ea"/>
                <a:sym typeface="+mn-lt"/>
              </a:rPr>
              <a:t>如果学生在一学期中</a:t>
            </a:r>
            <a:r>
              <a:rPr lang="zh-CN" altLang="en-US" sz="2400" b="1" dirty="0">
                <a:solidFill>
                  <a:srgbClr val="418AB3"/>
                </a:solidFill>
                <a:cs typeface="+mn-ea"/>
                <a:sym typeface="+mn-lt"/>
              </a:rPr>
              <a:t>不及格的课程学分之和</a:t>
            </a:r>
            <a:r>
              <a:rPr lang="zh-CN" altLang="en-US" sz="2400" dirty="0">
                <a:cs typeface="+mn-ea"/>
                <a:sym typeface="+mn-lt"/>
              </a:rPr>
              <a:t>达到</a:t>
            </a:r>
            <a:r>
              <a:rPr lang="zh-CN" altLang="en-US" sz="2400" b="1" dirty="0">
                <a:solidFill>
                  <a:srgbClr val="418AB3"/>
                </a:solidFill>
                <a:cs typeface="+mn-ea"/>
                <a:sym typeface="+mn-lt"/>
              </a:rPr>
              <a:t>该学期所修学分</a:t>
            </a:r>
            <a:r>
              <a:rPr lang="zh-CN" altLang="en-US" sz="2400" dirty="0">
                <a:cs typeface="+mn-ea"/>
                <a:sym typeface="+mn-lt"/>
              </a:rPr>
              <a:t>的</a:t>
            </a:r>
            <a:r>
              <a:rPr lang="zh-CN" altLang="en-US" sz="2400" b="1" dirty="0">
                <a:solidFill>
                  <a:srgbClr val="418AB3"/>
                </a:solidFill>
                <a:cs typeface="+mn-ea"/>
                <a:sym typeface="+mn-lt"/>
              </a:rPr>
              <a:t>二分之一</a:t>
            </a:r>
            <a:r>
              <a:rPr lang="zh-CN" altLang="en-US" sz="2400" dirty="0">
                <a:cs typeface="+mn-ea"/>
                <a:sym typeface="+mn-lt"/>
              </a:rPr>
              <a:t>，将进入试读，请根据</a:t>
            </a:r>
            <a:r>
              <a:rPr lang="zh-CN" altLang="en-US" sz="2400" b="1" dirty="0">
                <a:solidFill>
                  <a:srgbClr val="418AB3"/>
                </a:solidFill>
                <a:cs typeface="+mn-ea"/>
                <a:sym typeface="+mn-lt"/>
              </a:rPr>
              <a:t>最近结束的学期</a:t>
            </a:r>
            <a:r>
              <a:rPr lang="zh-CN" altLang="en-US" sz="2400" dirty="0">
                <a:cs typeface="+mn-ea"/>
                <a:sym typeface="+mn-lt"/>
              </a:rPr>
              <a:t>获得试读的学生的</a:t>
            </a:r>
            <a:r>
              <a:rPr lang="zh-CN" altLang="en-US" sz="2400" b="1" dirty="0">
                <a:solidFill>
                  <a:srgbClr val="418AB3"/>
                </a:solidFill>
                <a:cs typeface="+mn-ea"/>
                <a:sym typeface="+mn-lt"/>
              </a:rPr>
              <a:t>状态改为“试读”</a:t>
            </a:r>
            <a:r>
              <a:rPr lang="zh-CN" altLang="en-US" sz="2400" dirty="0">
                <a:cs typeface="+mn-ea"/>
                <a:sym typeface="+mn-lt"/>
              </a:rPr>
              <a:t>。 （假设学生表有“</a:t>
            </a:r>
            <a:r>
              <a:rPr lang="en-US" altLang="zh-CN" sz="2400" dirty="0">
                <a:cs typeface="+mn-ea"/>
                <a:sym typeface="+mn-lt"/>
              </a:rPr>
              <a:t>status”</a:t>
            </a:r>
            <a:r>
              <a:rPr lang="zh-CN" altLang="en-US" sz="2400" dirty="0">
                <a:cs typeface="+mn-ea"/>
                <a:sym typeface="+mn-lt"/>
              </a:rPr>
              <a:t>属性）</a:t>
            </a:r>
            <a:endParaRPr lang="en-US" altLang="zh-CN" sz="2400" dirty="0">
              <a:cs typeface="+mn-ea"/>
              <a:sym typeface="+mn-lt"/>
            </a:endParaRPr>
          </a:p>
          <a:p>
            <a:pPr marL="914400" lvl="1" indent="-457200">
              <a:lnSpc>
                <a:spcPct val="120000"/>
              </a:lnSpc>
              <a:spcBef>
                <a:spcPts val="600"/>
              </a:spcBef>
              <a:buSzPct val="60000"/>
              <a:buFont typeface="Wingdings" panose="05000000000000000000" pitchFamily="2" charset="2"/>
              <a:buChar char="l"/>
            </a:pPr>
            <a:r>
              <a:rPr lang="zh-CN" altLang="en-US" sz="2200" dirty="0">
                <a:solidFill>
                  <a:srgbClr val="7F7F7F"/>
                </a:solidFill>
                <a:effectLst>
                  <a:outerShdw blurRad="38100" dist="38100" dir="2700000" algn="tl">
                    <a:srgbClr val="000000">
                      <a:alpha val="43137"/>
                    </a:srgbClr>
                  </a:outerShdw>
                </a:effectLst>
                <a:cs typeface="+mn-ea"/>
              </a:rPr>
              <a:t>查找最近结束的学期</a:t>
            </a:r>
            <a:endParaRPr lang="en-US" altLang="zh-CN" sz="2200" dirty="0">
              <a:solidFill>
                <a:srgbClr val="7F7F7F"/>
              </a:solidFill>
              <a:effectLst>
                <a:outerShdw blurRad="38100" dist="38100" dir="2700000" algn="tl">
                  <a:srgbClr val="000000">
                    <a:alpha val="43137"/>
                  </a:srgbClr>
                </a:outerShdw>
              </a:effectLst>
              <a:cs typeface="+mn-ea"/>
              <a:sym typeface="+mn-lt"/>
            </a:endParaRPr>
          </a:p>
          <a:p>
            <a:pPr marL="914400" lvl="1" indent="-457200">
              <a:lnSpc>
                <a:spcPct val="120000"/>
              </a:lnSpc>
              <a:spcBef>
                <a:spcPts val="600"/>
              </a:spcBef>
              <a:buSzPct val="60000"/>
              <a:buFont typeface="Wingdings" panose="05000000000000000000" pitchFamily="2" charset="2"/>
              <a:buChar char="l"/>
            </a:pPr>
            <a:r>
              <a:rPr lang="zh-CN" altLang="en-US" sz="2200" dirty="0">
                <a:solidFill>
                  <a:srgbClr val="7F7F7F"/>
                </a:solidFill>
                <a:effectLst>
                  <a:outerShdw blurRad="38100" dist="38100" dir="2700000" algn="tl">
                    <a:srgbClr val="000000">
                      <a:alpha val="43137"/>
                    </a:srgbClr>
                  </a:outerShdw>
                </a:effectLst>
                <a:cs typeface="+mn-ea"/>
                <a:sym typeface="+mn-lt"/>
              </a:rPr>
              <a:t>查询学生每学期所修课程并计算总学分</a:t>
            </a:r>
            <a:endParaRPr lang="en-US" altLang="zh-CN" sz="2200" dirty="0">
              <a:solidFill>
                <a:srgbClr val="7F7F7F"/>
              </a:solidFill>
              <a:effectLst>
                <a:outerShdw blurRad="38100" dist="38100" dir="2700000" algn="tl">
                  <a:srgbClr val="000000">
                    <a:alpha val="43137"/>
                  </a:srgbClr>
                </a:outerShdw>
              </a:effectLst>
              <a:cs typeface="+mn-ea"/>
              <a:sym typeface="+mn-lt"/>
            </a:endParaRPr>
          </a:p>
          <a:p>
            <a:pPr marL="914400" lvl="1" indent="-457200">
              <a:lnSpc>
                <a:spcPct val="120000"/>
              </a:lnSpc>
              <a:spcBef>
                <a:spcPts val="600"/>
              </a:spcBef>
              <a:buSzPct val="60000"/>
              <a:buFont typeface="Wingdings" panose="05000000000000000000" pitchFamily="2" charset="2"/>
              <a:buChar char="l"/>
            </a:pPr>
            <a:r>
              <a:rPr lang="zh-CN" altLang="en-US" sz="2200" dirty="0">
                <a:solidFill>
                  <a:srgbClr val="7F7F7F"/>
                </a:solidFill>
                <a:effectLst>
                  <a:outerShdw blurRad="38100" dist="38100" dir="2700000" algn="tl">
                    <a:srgbClr val="000000">
                      <a:alpha val="43137"/>
                    </a:srgbClr>
                  </a:outerShdw>
                </a:effectLst>
                <a:cs typeface="+mn-ea"/>
                <a:sym typeface="+mn-lt"/>
              </a:rPr>
              <a:t>查询不及格课程并计算失学分之和</a:t>
            </a:r>
            <a:endParaRPr lang="en-US" altLang="zh-CN" sz="2200" dirty="0">
              <a:solidFill>
                <a:srgbClr val="7F7F7F"/>
              </a:solidFill>
              <a:effectLst>
                <a:outerShdw blurRad="38100" dist="38100" dir="2700000" algn="tl">
                  <a:srgbClr val="000000">
                    <a:alpha val="43137"/>
                  </a:srgbClr>
                </a:outerShdw>
              </a:effectLst>
              <a:cs typeface="+mn-ea"/>
              <a:sym typeface="+mn-lt"/>
            </a:endParaRPr>
          </a:p>
          <a:p>
            <a:pPr marL="914400" lvl="1" indent="-457200">
              <a:lnSpc>
                <a:spcPct val="120000"/>
              </a:lnSpc>
              <a:spcBef>
                <a:spcPts val="600"/>
              </a:spcBef>
              <a:buSzPct val="60000"/>
              <a:buFont typeface="Wingdings" panose="05000000000000000000" pitchFamily="2" charset="2"/>
              <a:buChar char="l"/>
            </a:pPr>
            <a:r>
              <a:rPr lang="zh-CN" altLang="en-US" sz="2200" dirty="0">
                <a:solidFill>
                  <a:srgbClr val="7F7F7F"/>
                </a:solidFill>
                <a:effectLst>
                  <a:outerShdw blurRad="38100" dist="38100" dir="2700000" algn="tl">
                    <a:srgbClr val="000000">
                      <a:alpha val="43137"/>
                    </a:srgbClr>
                  </a:outerShdw>
                </a:effectLst>
                <a:cs typeface="+mn-ea"/>
              </a:rPr>
              <a:t>查找符合条件的学生并更新状态</a:t>
            </a:r>
            <a:endParaRPr lang="en-US" altLang="zh-CN" sz="2200" dirty="0">
              <a:solidFill>
                <a:srgbClr val="7F7F7F"/>
              </a:solidFill>
              <a:effectLst>
                <a:outerShdw blurRad="38100" dist="38100" dir="2700000" algn="tl">
                  <a:srgbClr val="000000">
                    <a:alpha val="43137"/>
                  </a:srgbClr>
                </a:outerShdw>
              </a:effectLst>
              <a:cs typeface="+mn-ea"/>
            </a:endParaRPr>
          </a:p>
        </p:txBody>
      </p:sp>
    </p:spTree>
    <p:custDataLst>
      <p:tags r:id="rId1"/>
    </p:custDataLst>
    <p:extLst>
      <p:ext uri="{BB962C8B-B14F-4D97-AF65-F5344CB8AC3E}">
        <p14:creationId xmlns:p14="http://schemas.microsoft.com/office/powerpoint/2010/main" val="3428381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问题</a:t>
            </a:r>
            <a:r>
              <a:rPr lang="en-US" altLang="zh-CN" dirty="0"/>
              <a:t>2</a:t>
            </a:r>
            <a:endParaRPr lang="zh-CN" altLang="en-US" dirty="0"/>
          </a:p>
        </p:txBody>
      </p:sp>
      <p:sp>
        <p:nvSpPr>
          <p:cNvPr id="12" name="文本框 11"/>
          <p:cNvSpPr txBox="1"/>
          <p:nvPr/>
        </p:nvSpPr>
        <p:spPr>
          <a:xfrm>
            <a:off x="515936" y="1390549"/>
            <a:ext cx="3787550"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查找最近结束的学期</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5" name="Rectangle 1">
            <a:extLst>
              <a:ext uri="{FF2B5EF4-FFF2-40B4-BE49-F238E27FC236}">
                <a16:creationId xmlns:a16="http://schemas.microsoft.com/office/drawing/2014/main" id="{83FE8487-7974-493B-AACC-5A9A15B850E8}"/>
              </a:ext>
            </a:extLst>
          </p:cNvPr>
          <p:cNvSpPr>
            <a:spLocks noChangeArrowheads="1"/>
          </p:cNvSpPr>
          <p:nvPr/>
        </p:nvSpPr>
        <p:spPr bwMode="auto">
          <a:xfrm>
            <a:off x="606000" y="2968238"/>
            <a:ext cx="4754565" cy="175432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3600" b="0" i="0" u="none" strike="noStrike" cap="none" normalizeH="0" baseline="0" dirty="0">
                <a:ln>
                  <a:noFill/>
                </a:ln>
                <a:solidFill>
                  <a:srgbClr val="0033B3"/>
                </a:solidFill>
                <a:effectLst/>
                <a:latin typeface="Arial Unicode MS"/>
                <a:ea typeface="JetBrains Mono"/>
              </a:rPr>
              <a:t>select </a:t>
            </a:r>
            <a:r>
              <a:rPr kumimoji="0" lang="zh-CN" altLang="zh-CN" sz="3600" b="0" i="1" u="none" strike="noStrike" cap="none" normalizeH="0" baseline="0" dirty="0">
                <a:ln>
                  <a:noFill/>
                </a:ln>
                <a:solidFill>
                  <a:srgbClr val="00627A"/>
                </a:solidFill>
                <a:effectLst/>
                <a:latin typeface="Arial Unicode MS"/>
                <a:ea typeface="JetBrains Mono"/>
              </a:rPr>
              <a:t>max</a:t>
            </a:r>
            <a:r>
              <a:rPr kumimoji="0" lang="zh-CN" altLang="zh-CN" sz="3600" b="0" i="0" u="none" strike="noStrike" cap="none" normalizeH="0" baseline="0" dirty="0">
                <a:ln>
                  <a:noFill/>
                </a:ln>
                <a:solidFill>
                  <a:srgbClr val="080808"/>
                </a:solidFill>
                <a:effectLst/>
                <a:latin typeface="Arial Unicode MS"/>
                <a:ea typeface="JetBrains Mono"/>
              </a:rPr>
              <a:t>(</a:t>
            </a:r>
            <a:r>
              <a:rPr kumimoji="0" lang="zh-CN" altLang="zh-CN" sz="3600" b="0" i="0" u="none" strike="noStrike" cap="none" normalizeH="0" baseline="0" dirty="0">
                <a:ln>
                  <a:noFill/>
                </a:ln>
                <a:solidFill>
                  <a:srgbClr val="871094"/>
                </a:solidFill>
                <a:effectLst/>
                <a:latin typeface="Arial Unicode MS"/>
                <a:ea typeface="JetBrains Mono"/>
              </a:rPr>
              <a:t>xq</a:t>
            </a:r>
            <a:r>
              <a:rPr kumimoji="0" lang="zh-CN" altLang="zh-CN" sz="3600" b="0" i="0" u="none" strike="noStrike" cap="none" normalizeH="0" baseline="0" dirty="0">
                <a:ln>
                  <a:noFill/>
                </a:ln>
                <a:solidFill>
                  <a:srgbClr val="080808"/>
                </a:solidFill>
                <a:effectLst/>
                <a:latin typeface="Arial Unicode MS"/>
                <a:ea typeface="JetBrains Mono"/>
              </a:rPr>
              <a:t>)</a:t>
            </a:r>
            <a:br>
              <a:rPr kumimoji="0" lang="zh-CN" altLang="zh-CN" sz="3600" b="0" i="0" u="none" strike="noStrike" cap="none" normalizeH="0" baseline="0" dirty="0">
                <a:ln>
                  <a:noFill/>
                </a:ln>
                <a:solidFill>
                  <a:srgbClr val="080808"/>
                </a:solidFill>
                <a:effectLst/>
                <a:latin typeface="Arial Unicode MS"/>
                <a:ea typeface="JetBrains Mono"/>
              </a:rPr>
            </a:br>
            <a:r>
              <a:rPr kumimoji="0" lang="zh-CN" altLang="zh-CN" sz="3600" b="0" i="0" u="none" strike="noStrike" cap="none" normalizeH="0" baseline="0" dirty="0">
                <a:ln>
                  <a:noFill/>
                </a:ln>
                <a:solidFill>
                  <a:srgbClr val="0033B3"/>
                </a:solidFill>
                <a:effectLst/>
                <a:latin typeface="Arial Unicode MS"/>
                <a:ea typeface="JetBrains Mono"/>
              </a:rPr>
              <a:t>from </a:t>
            </a:r>
            <a:r>
              <a:rPr kumimoji="0" lang="zh-CN" altLang="zh-CN" sz="3600" b="0" i="0" u="none" strike="noStrike" cap="none" normalizeH="0" baseline="0" dirty="0">
                <a:ln>
                  <a:noFill/>
                </a:ln>
                <a:solidFill>
                  <a:srgbClr val="000000"/>
                </a:solidFill>
                <a:effectLst/>
                <a:latin typeface="Arial Unicode MS"/>
                <a:ea typeface="JetBrains Mono"/>
              </a:rPr>
              <a:t>e</a:t>
            </a:r>
            <a:br>
              <a:rPr kumimoji="0" lang="zh-CN" altLang="zh-CN" sz="3600" b="0" i="0" u="none" strike="noStrike" cap="none" normalizeH="0" baseline="0" dirty="0">
                <a:ln>
                  <a:noFill/>
                </a:ln>
                <a:solidFill>
                  <a:srgbClr val="000000"/>
                </a:solidFill>
                <a:effectLst/>
                <a:latin typeface="Arial Unicode MS"/>
                <a:ea typeface="JetBrains Mono"/>
              </a:rPr>
            </a:br>
            <a:r>
              <a:rPr kumimoji="0" lang="zh-CN" altLang="zh-CN" sz="3600" b="0" i="0" u="none" strike="noStrike" cap="none" normalizeH="0" baseline="0" dirty="0">
                <a:ln>
                  <a:noFill/>
                </a:ln>
                <a:solidFill>
                  <a:srgbClr val="0033B3"/>
                </a:solidFill>
                <a:effectLst/>
                <a:latin typeface="Arial Unicode MS"/>
                <a:ea typeface="JetBrains Mono"/>
              </a:rPr>
              <a:t>where </a:t>
            </a:r>
            <a:r>
              <a:rPr kumimoji="0" lang="zh-CN" altLang="zh-CN" sz="3600" b="0" i="0" u="none" strike="noStrike" cap="none" normalizeH="0" baseline="0" dirty="0">
                <a:ln>
                  <a:noFill/>
                </a:ln>
                <a:solidFill>
                  <a:srgbClr val="871094"/>
                </a:solidFill>
                <a:effectLst/>
                <a:latin typeface="Arial Unicode MS"/>
                <a:ea typeface="JetBrains Mono"/>
              </a:rPr>
              <a:t>zpcj </a:t>
            </a:r>
            <a:r>
              <a:rPr kumimoji="0" lang="zh-CN" altLang="zh-CN" sz="3600" b="0" i="0" u="none" strike="noStrike" cap="none" normalizeH="0" baseline="0" dirty="0">
                <a:ln>
                  <a:noFill/>
                </a:ln>
                <a:solidFill>
                  <a:srgbClr val="0033B3"/>
                </a:solidFill>
                <a:effectLst/>
                <a:latin typeface="Arial Unicode MS"/>
                <a:ea typeface="JetBrains Mono"/>
              </a:rPr>
              <a:t>is not null</a:t>
            </a:r>
            <a:endParaRPr kumimoji="0" lang="zh-CN" altLang="zh-CN" sz="6600" b="0" i="0" u="none" strike="noStrike" cap="none" normalizeH="0" baseline="0" dirty="0">
              <a:ln>
                <a:noFill/>
              </a:ln>
              <a:solidFill>
                <a:schemeClr val="tx1"/>
              </a:solidFill>
              <a:effectLst/>
              <a:latin typeface="Arial" panose="020B0604020202020204" pitchFamily="34" charset="0"/>
            </a:endParaRPr>
          </a:p>
        </p:txBody>
      </p:sp>
      <p:pic>
        <p:nvPicPr>
          <p:cNvPr id="6" name="图片 5">
            <a:extLst>
              <a:ext uri="{FF2B5EF4-FFF2-40B4-BE49-F238E27FC236}">
                <a16:creationId xmlns:a16="http://schemas.microsoft.com/office/drawing/2014/main" id="{B0531725-67B5-42EE-BC7D-0E34A81E174B}"/>
              </a:ext>
            </a:extLst>
          </p:cNvPr>
          <p:cNvPicPr>
            <a:picLocks noChangeAspect="1"/>
          </p:cNvPicPr>
          <p:nvPr/>
        </p:nvPicPr>
        <p:blipFill rotWithShape="1">
          <a:blip r:embed="rId4"/>
          <a:srcRect l="695" t="3391"/>
          <a:stretch/>
        </p:blipFill>
        <p:spPr>
          <a:xfrm>
            <a:off x="6610525" y="2968238"/>
            <a:ext cx="4975475" cy="2097247"/>
          </a:xfrm>
          <a:prstGeom prst="rect">
            <a:avLst/>
          </a:prstGeom>
        </p:spPr>
      </p:pic>
    </p:spTree>
    <p:custDataLst>
      <p:tags r:id="rId1"/>
    </p:custDataLst>
    <p:extLst>
      <p:ext uri="{BB962C8B-B14F-4D97-AF65-F5344CB8AC3E}">
        <p14:creationId xmlns:p14="http://schemas.microsoft.com/office/powerpoint/2010/main" val="3256981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a:xfrm>
            <a:off x="515936" y="247060"/>
            <a:ext cx="10036427" cy="562293"/>
          </a:xfrm>
        </p:spPr>
        <p:txBody>
          <a:bodyPr/>
          <a:lstStyle/>
          <a:p>
            <a:r>
              <a:rPr lang="zh-CN" altLang="en-US" dirty="0"/>
              <a:t>问题</a:t>
            </a:r>
            <a:r>
              <a:rPr lang="en-US" altLang="zh-CN" dirty="0"/>
              <a:t>2</a:t>
            </a:r>
            <a:endParaRPr lang="zh-CN" altLang="en-US" dirty="0"/>
          </a:p>
        </p:txBody>
      </p:sp>
      <p:sp>
        <p:nvSpPr>
          <p:cNvPr id="12" name="文本框 11"/>
          <p:cNvSpPr txBox="1"/>
          <p:nvPr/>
        </p:nvSpPr>
        <p:spPr>
          <a:xfrm>
            <a:off x="515936" y="1390549"/>
            <a:ext cx="6375402"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查询学生每学期所修课程并计算总学分</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6" name="Rectangle 3">
            <a:extLst>
              <a:ext uri="{FF2B5EF4-FFF2-40B4-BE49-F238E27FC236}">
                <a16:creationId xmlns:a16="http://schemas.microsoft.com/office/drawing/2014/main" id="{96FD749C-B97A-443D-BEC4-4BFC9D409917}"/>
              </a:ext>
            </a:extLst>
          </p:cNvPr>
          <p:cNvSpPr>
            <a:spLocks noChangeArrowheads="1"/>
          </p:cNvSpPr>
          <p:nvPr/>
        </p:nvSpPr>
        <p:spPr bwMode="auto">
          <a:xfrm>
            <a:off x="606000" y="2275209"/>
            <a:ext cx="5114925" cy="267765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0" i="0" u="none" strike="noStrike" cap="none" normalizeH="0" baseline="0" dirty="0">
                <a:ln>
                  <a:noFill/>
                </a:ln>
                <a:solidFill>
                  <a:srgbClr val="0033B3"/>
                </a:solidFill>
                <a:effectLst/>
                <a:latin typeface="Arial Unicode MS"/>
                <a:ea typeface="JetBrains Mono"/>
              </a:rPr>
              <a:t>select </a:t>
            </a:r>
            <a:r>
              <a:rPr kumimoji="0" lang="zh-CN" altLang="zh-CN" sz="2400" b="0" i="0" u="none" strike="noStrike" cap="none" normalizeH="0" baseline="0" dirty="0">
                <a:ln>
                  <a:noFill/>
                </a:ln>
                <a:solidFill>
                  <a:srgbClr val="871094"/>
                </a:solidFill>
                <a:effectLst/>
                <a:latin typeface="Arial Unicode MS"/>
                <a:ea typeface="JetBrains Mono"/>
              </a:rPr>
              <a:t>xh</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871094"/>
                </a:solidFill>
                <a:effectLst/>
                <a:latin typeface="Arial Unicode MS"/>
                <a:ea typeface="JetBrains Mono"/>
              </a:rPr>
              <a:t>xq</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1" u="none" strike="noStrike" cap="none" normalizeH="0" baseline="0" dirty="0">
                <a:ln>
                  <a:noFill/>
                </a:ln>
                <a:solidFill>
                  <a:srgbClr val="00627A"/>
                </a:solidFill>
                <a:effectLst/>
                <a:latin typeface="Arial Unicode MS"/>
                <a:ea typeface="JetBrains Mono"/>
              </a:rPr>
              <a:t>sum</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xf</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0033B3"/>
                </a:solidFill>
                <a:effectLst/>
                <a:latin typeface="Arial Unicode MS"/>
                <a:ea typeface="JetBrains Mono"/>
              </a:rPr>
              <a:t>as </a:t>
            </a:r>
            <a:r>
              <a:rPr kumimoji="0" lang="zh-CN" altLang="zh-CN" sz="2400" b="0" i="0" u="none" strike="noStrike" cap="none" normalizeH="0" baseline="0" dirty="0">
                <a:ln>
                  <a:noFill/>
                </a:ln>
                <a:solidFill>
                  <a:srgbClr val="000000"/>
                </a:solidFill>
                <a:effectLst/>
                <a:latin typeface="Arial Unicode MS"/>
                <a:ea typeface="JetBrains Mono"/>
              </a:rPr>
              <a:t>Sumxf</a:t>
            </a:r>
            <a:br>
              <a:rPr kumimoji="0" lang="zh-CN" altLang="zh-CN" sz="2400" b="0" i="0" u="none" strike="noStrike" cap="none" normalizeH="0" baseline="0" dirty="0">
                <a:ln>
                  <a:noFill/>
                </a:ln>
                <a:solidFill>
                  <a:srgbClr val="000000"/>
                </a:solidFill>
                <a:effectLs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from </a:t>
            </a:r>
            <a:r>
              <a:rPr kumimoji="0" lang="zh-CN" altLang="zh-CN" sz="2400" b="0" i="0" u="none" strike="noStrike" cap="none" normalizeH="0" baseline="0" dirty="0">
                <a:ln>
                  <a:noFill/>
                </a:ln>
                <a:solidFill>
                  <a:srgbClr val="000000"/>
                </a:solidFill>
                <a:effectLst/>
                <a:latin typeface="Arial Unicode MS"/>
                <a:ea typeface="JetBrains Mono"/>
              </a:rPr>
              <a:t>e</a:t>
            </a:r>
            <a:br>
              <a:rPr kumimoji="0" lang="zh-CN" altLang="zh-CN" sz="2400" b="0" i="0" u="none" strike="noStrike" cap="none" normalizeH="0" baseline="0" dirty="0">
                <a:ln>
                  <a:noFill/>
                </a:ln>
                <a:solidFill>
                  <a:srgbClr val="000000"/>
                </a:solidFill>
                <a:effectLst/>
                <a:latin typeface="Arial Unicode MS"/>
                <a:ea typeface="JetBrains Mono"/>
              </a:rPr>
            </a:br>
            <a:r>
              <a:rPr kumimoji="0" lang="zh-CN" altLang="zh-CN" sz="2400" b="0" i="0" u="none" strike="noStrike" cap="none" normalizeH="0" baseline="0" dirty="0">
                <a:ln>
                  <a:noFill/>
                </a:ln>
                <a:solidFill>
                  <a:srgbClr val="000000"/>
                </a:solidFill>
                <a:effectLst/>
                <a:latin typeface="Arial Unicode MS"/>
                <a:ea typeface="JetBrains Mono"/>
              </a:rPr>
              <a:t>         </a:t>
            </a:r>
            <a:r>
              <a:rPr kumimoji="0" lang="zh-CN" altLang="zh-CN" sz="2400" b="0" i="0" u="none" strike="noStrike" cap="none" normalizeH="0" baseline="0" dirty="0">
                <a:ln>
                  <a:noFill/>
                </a:ln>
                <a:solidFill>
                  <a:srgbClr val="0033B3"/>
                </a:solidFill>
                <a:effectLst/>
                <a:latin typeface="Arial Unicode MS"/>
                <a:ea typeface="JetBrains Mono"/>
              </a:rPr>
              <a:t>inner join </a:t>
            </a:r>
            <a:r>
              <a:rPr kumimoji="0" lang="zh-CN" altLang="zh-CN" sz="2400" b="0" i="0" u="none" strike="noStrike" cap="none" normalizeH="0" baseline="0" dirty="0">
                <a:ln>
                  <a:noFill/>
                </a:ln>
                <a:solidFill>
                  <a:srgbClr val="000000"/>
                </a:solidFill>
                <a:effectLst/>
                <a:latin typeface="Arial Unicode MS"/>
                <a:ea typeface="JetBrains Mono"/>
              </a:rPr>
              <a:t>c </a:t>
            </a:r>
            <a:r>
              <a:rPr kumimoji="0" lang="zh-CN" altLang="zh-CN" sz="2400" b="0" i="0" u="none" strike="noStrike" cap="none" normalizeH="0" baseline="0" dirty="0">
                <a:ln>
                  <a:noFill/>
                </a:ln>
                <a:solidFill>
                  <a:srgbClr val="0033B3"/>
                </a:solidFill>
                <a:effectLst/>
                <a:latin typeface="Arial Unicode MS"/>
                <a:ea typeface="JetBrains Mono"/>
              </a:rPr>
              <a:t>on </a:t>
            </a:r>
            <a:r>
              <a:rPr kumimoji="0" lang="zh-CN" altLang="zh-CN" sz="2400" b="0" i="0" u="none" strike="noStrike" cap="none" normalizeH="0" baseline="0" dirty="0">
                <a:ln>
                  <a:noFill/>
                </a:ln>
                <a:solidFill>
                  <a:srgbClr val="000000"/>
                </a:solidFill>
                <a:effectLst/>
                <a:latin typeface="Arial Unicode MS"/>
                <a:ea typeface="JetBrains Mono"/>
              </a:rPr>
              <a:t>e</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kh </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000000"/>
                </a:solidFill>
                <a:effectLst/>
                <a:latin typeface="Arial Unicode MS"/>
                <a:ea typeface="JetBrains Mono"/>
              </a:rPr>
              <a:t>c</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kh</a:t>
            </a:r>
            <a:br>
              <a:rPr kumimoji="0" lang="zh-CN" altLang="zh-CN" sz="2400" b="0" i="0" u="none" strike="noStrike" cap="none" normalizeH="0" baseline="0" dirty="0">
                <a:ln>
                  <a:noFill/>
                </a:ln>
                <a:solidFill>
                  <a:srgbClr val="871094"/>
                </a:solidFill>
                <a:effectLst/>
                <a:latin typeface="Arial Unicode MS"/>
                <a:ea typeface="JetBrains Mono"/>
              </a:rPr>
            </a:br>
            <a:r>
              <a:rPr kumimoji="0" lang="zh-CN" altLang="zh-CN" sz="2400" b="0" i="0" u="none" cap="none" normalizeH="0" baseline="0" dirty="0">
                <a:ln>
                  <a:noFill/>
                </a:ln>
                <a:solidFill>
                  <a:srgbClr val="0033B3"/>
                </a:solidFill>
                <a:effectLst/>
                <a:highlight>
                  <a:srgbClr val="DEE1E6"/>
                </a:highlight>
                <a:latin typeface="Arial Unicode MS"/>
                <a:ea typeface="JetBrains Mono"/>
              </a:rPr>
              <a:t>where </a:t>
            </a:r>
            <a:r>
              <a:rPr kumimoji="0" lang="zh-CN" altLang="zh-CN" sz="2400" b="0" i="0" u="none" cap="none" normalizeH="0" baseline="0" dirty="0">
                <a:ln>
                  <a:noFill/>
                </a:ln>
                <a:solidFill>
                  <a:srgbClr val="871094"/>
                </a:solidFill>
                <a:effectLst/>
                <a:highlight>
                  <a:srgbClr val="DEE1E6"/>
                </a:highlight>
                <a:latin typeface="Arial Unicode MS"/>
                <a:ea typeface="JetBrains Mono"/>
              </a:rPr>
              <a:t>xq </a:t>
            </a:r>
            <a:r>
              <a:rPr kumimoji="0" lang="zh-CN" altLang="zh-CN" sz="2400" b="0" i="0" u="none" cap="none" normalizeH="0" baseline="0" dirty="0">
                <a:ln>
                  <a:noFill/>
                </a:ln>
                <a:solidFill>
                  <a:srgbClr val="080808"/>
                </a:solidFill>
                <a:effectLst/>
                <a:highlight>
                  <a:srgbClr val="DEE1E6"/>
                </a:highlight>
                <a:latin typeface="Arial Unicode MS"/>
                <a:ea typeface="JetBrains Mono"/>
              </a:rPr>
              <a:t>&lt; (</a:t>
            </a:r>
            <a:r>
              <a:rPr kumimoji="0" lang="zh-CN" altLang="zh-CN" sz="2400" b="0" i="0" u="none" cap="none" normalizeH="0" baseline="0" dirty="0">
                <a:ln>
                  <a:noFill/>
                </a:ln>
                <a:solidFill>
                  <a:srgbClr val="0033B3"/>
                </a:solidFill>
                <a:effectLst/>
                <a:highlight>
                  <a:srgbClr val="DEE1E6"/>
                </a:highlight>
                <a:latin typeface="Arial Unicode MS"/>
                <a:ea typeface="JetBrains Mono"/>
              </a:rPr>
              <a:t>select </a:t>
            </a:r>
            <a:r>
              <a:rPr kumimoji="0" lang="zh-CN" altLang="zh-CN" sz="2400" b="0" i="1" u="none" cap="none" normalizeH="0" baseline="0" dirty="0">
                <a:ln>
                  <a:noFill/>
                </a:ln>
                <a:solidFill>
                  <a:srgbClr val="00627A"/>
                </a:solidFill>
                <a:effectLst/>
                <a:highlight>
                  <a:srgbClr val="DEE1E6"/>
                </a:highlight>
                <a:latin typeface="Arial Unicode MS"/>
                <a:ea typeface="JetBrains Mono"/>
              </a:rPr>
              <a:t>max</a:t>
            </a:r>
            <a:r>
              <a:rPr kumimoji="0" lang="zh-CN" altLang="zh-CN" sz="2400" b="0" i="0" u="none" cap="none" normalizeH="0" baseline="0" dirty="0">
                <a:ln>
                  <a:noFill/>
                </a:ln>
                <a:solidFill>
                  <a:srgbClr val="080808"/>
                </a:solidFill>
                <a:effectLst/>
                <a:highlight>
                  <a:srgbClr val="DEE1E6"/>
                </a:highlight>
                <a:latin typeface="Arial Unicode MS"/>
                <a:ea typeface="JetBrains Mono"/>
              </a:rPr>
              <a:t>(</a:t>
            </a:r>
            <a:r>
              <a:rPr kumimoji="0" lang="zh-CN" altLang="zh-CN" sz="2400" b="0" i="0" u="none" cap="none" normalizeH="0" baseline="0" dirty="0">
                <a:ln>
                  <a:noFill/>
                </a:ln>
                <a:solidFill>
                  <a:srgbClr val="871094"/>
                </a:solidFill>
                <a:effectLst/>
                <a:highlight>
                  <a:srgbClr val="DEE1E6"/>
                </a:highlight>
                <a:latin typeface="Arial Unicode MS"/>
                <a:ea typeface="JetBrains Mono"/>
              </a:rPr>
              <a:t>xq</a:t>
            </a:r>
            <a:r>
              <a:rPr kumimoji="0" lang="zh-CN" altLang="zh-CN" sz="2400" b="0" i="0" u="none" cap="none" normalizeH="0" baseline="0" dirty="0">
                <a:ln>
                  <a:noFill/>
                </a:ln>
                <a:solidFill>
                  <a:srgbClr val="080808"/>
                </a:solidFill>
                <a:effectLst/>
                <a:highlight>
                  <a:srgbClr val="DEE1E6"/>
                </a:highlight>
                <a:latin typeface="Arial Unicode MS"/>
                <a:ea typeface="JetBrains Mono"/>
              </a:rPr>
              <a:t>)</a:t>
            </a:r>
            <a:br>
              <a:rPr kumimoji="0" lang="zh-CN" altLang="zh-CN" sz="2400" b="0" i="0" u="none" cap="none" normalizeH="0" baseline="0" dirty="0">
                <a:ln>
                  <a:noFill/>
                </a:ln>
                <a:solidFill>
                  <a:srgbClr val="080808"/>
                </a:solidFill>
                <a:effectLst/>
                <a:highlight>
                  <a:srgbClr val="DEE1E6"/>
                </a:highlight>
                <a:latin typeface="Arial Unicode MS"/>
                <a:ea typeface="JetBrains Mono"/>
              </a:rPr>
            </a:br>
            <a:r>
              <a:rPr kumimoji="0" lang="zh-CN" altLang="zh-CN" sz="2400" b="0" i="0" u="none" cap="none" normalizeH="0" baseline="0" dirty="0">
                <a:ln>
                  <a:noFill/>
                </a:ln>
                <a:solidFill>
                  <a:srgbClr val="080808"/>
                </a:solidFill>
                <a:effectLst/>
                <a:highlight>
                  <a:srgbClr val="DEE1E6"/>
                </a:highlight>
                <a:latin typeface="Arial Unicode MS"/>
                <a:ea typeface="JetBrains Mono"/>
              </a:rPr>
              <a:t>            </a:t>
            </a:r>
            <a:r>
              <a:rPr kumimoji="0" lang="zh-CN" altLang="zh-CN" sz="2400" b="0" i="0" u="none" cap="none" normalizeH="0" baseline="0" dirty="0">
                <a:ln>
                  <a:noFill/>
                </a:ln>
                <a:solidFill>
                  <a:srgbClr val="0033B3"/>
                </a:solidFill>
                <a:effectLst/>
                <a:highlight>
                  <a:srgbClr val="DEE1E6"/>
                </a:highlight>
                <a:latin typeface="Arial Unicode MS"/>
                <a:ea typeface="JetBrains Mono"/>
              </a:rPr>
              <a:t>from </a:t>
            </a:r>
            <a:r>
              <a:rPr kumimoji="0" lang="zh-CN" altLang="zh-CN" sz="2400" b="0" i="0" u="none" cap="none" normalizeH="0" baseline="0" dirty="0">
                <a:ln>
                  <a:noFill/>
                </a:ln>
                <a:solidFill>
                  <a:srgbClr val="000000"/>
                </a:solidFill>
                <a:effectLst/>
                <a:highlight>
                  <a:srgbClr val="DEE1E6"/>
                </a:highlight>
                <a:latin typeface="Arial Unicode MS"/>
                <a:ea typeface="JetBrains Mono"/>
              </a:rPr>
              <a:t>e</a:t>
            </a:r>
            <a:br>
              <a:rPr kumimoji="0" lang="zh-CN" altLang="zh-CN" sz="2400" b="0" i="0" u="none" cap="none" normalizeH="0" baseline="0" dirty="0">
                <a:ln>
                  <a:noFill/>
                </a:ln>
                <a:solidFill>
                  <a:srgbClr val="000000"/>
                </a:solidFill>
                <a:effectLst/>
                <a:highlight>
                  <a:srgbClr val="DEE1E6"/>
                </a:highlight>
                <a:latin typeface="Arial Unicode MS"/>
                <a:ea typeface="JetBrains Mono"/>
              </a:rPr>
            </a:br>
            <a:r>
              <a:rPr kumimoji="0" lang="zh-CN" altLang="zh-CN" sz="2400" b="0" i="0" u="none" cap="none" normalizeH="0" baseline="0" dirty="0">
                <a:ln>
                  <a:noFill/>
                </a:ln>
                <a:solidFill>
                  <a:srgbClr val="000000"/>
                </a:solidFill>
                <a:effectLst/>
                <a:highlight>
                  <a:srgbClr val="DEE1E6"/>
                </a:highlight>
                <a:latin typeface="Arial Unicode MS"/>
                <a:ea typeface="JetBrains Mono"/>
              </a:rPr>
              <a:t>            </a:t>
            </a:r>
            <a:r>
              <a:rPr kumimoji="0" lang="zh-CN" altLang="zh-CN" sz="2400" b="0" i="0" u="none" cap="none" normalizeH="0" baseline="0" dirty="0">
                <a:ln>
                  <a:noFill/>
                </a:ln>
                <a:solidFill>
                  <a:srgbClr val="0033B3"/>
                </a:solidFill>
                <a:effectLst/>
                <a:highlight>
                  <a:srgbClr val="DEE1E6"/>
                </a:highlight>
                <a:latin typeface="Arial Unicode MS"/>
                <a:ea typeface="JetBrains Mono"/>
              </a:rPr>
              <a:t>where </a:t>
            </a:r>
            <a:r>
              <a:rPr kumimoji="0" lang="zh-CN" altLang="zh-CN" sz="2400" b="0" i="0" u="none" cap="none" normalizeH="0" baseline="0" dirty="0">
                <a:ln>
                  <a:noFill/>
                </a:ln>
                <a:solidFill>
                  <a:srgbClr val="871094"/>
                </a:solidFill>
                <a:effectLst/>
                <a:highlight>
                  <a:srgbClr val="DEE1E6"/>
                </a:highlight>
                <a:latin typeface="Arial Unicode MS"/>
                <a:ea typeface="JetBrains Mono"/>
              </a:rPr>
              <a:t>zpcj </a:t>
            </a:r>
            <a:r>
              <a:rPr kumimoji="0" lang="zh-CN" altLang="zh-CN" sz="2400" b="0" i="0" u="none" cap="none" normalizeH="0" baseline="0" dirty="0">
                <a:ln>
                  <a:noFill/>
                </a:ln>
                <a:solidFill>
                  <a:srgbClr val="0033B3"/>
                </a:solidFill>
                <a:effectLst/>
                <a:highlight>
                  <a:srgbClr val="DEE1E6"/>
                </a:highlight>
                <a:latin typeface="Arial Unicode MS"/>
                <a:ea typeface="JetBrains Mono"/>
              </a:rPr>
              <a:t>is not null</a:t>
            </a:r>
            <a:r>
              <a:rPr kumimoji="0" lang="zh-CN" altLang="zh-CN" sz="2400" b="0" i="0" u="none" cap="none" normalizeH="0" baseline="0" dirty="0">
                <a:ln>
                  <a:noFill/>
                </a:ln>
                <a:solidFill>
                  <a:srgbClr val="080808"/>
                </a:solidFill>
                <a:effectLst/>
                <a:highlight>
                  <a:srgbClr val="DEE1E6"/>
                </a:highlight>
                <a:latin typeface="Arial Unicode MS"/>
                <a:ea typeface="JetBrains Mono"/>
              </a:rPr>
              <a:t>)</a:t>
            </a:r>
            <a:br>
              <a:rPr kumimoji="0" lang="zh-CN" altLang="zh-CN" sz="2400" b="0" i="0" u="none" strike="noStrike" cap="none" normalizeH="0" baseline="0" dirty="0">
                <a:ln>
                  <a:noFill/>
                </a:ln>
                <a:solidFill>
                  <a:srgbClr val="080808"/>
                </a:solidFill>
                <a:effectLs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group by </a:t>
            </a:r>
            <a:r>
              <a:rPr kumimoji="0" lang="zh-CN" altLang="zh-CN" sz="2400" b="0" i="0" u="none" strike="noStrike" cap="none" normalizeH="0" baseline="0" dirty="0">
                <a:ln>
                  <a:noFill/>
                </a:ln>
                <a:solidFill>
                  <a:srgbClr val="871094"/>
                </a:solidFill>
                <a:effectLst/>
                <a:latin typeface="Arial Unicode MS"/>
                <a:ea typeface="JetBrains Mono"/>
              </a:rPr>
              <a:t>xh</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871094"/>
                </a:solidFill>
                <a:effectLst/>
                <a:latin typeface="Arial Unicode MS"/>
                <a:ea typeface="JetBrains Mono"/>
              </a:rPr>
              <a:t>xq</a:t>
            </a:r>
            <a:endParaRPr kumimoji="0" lang="zh-CN" altLang="zh-CN" sz="4800" b="0" i="0" u="none" strike="noStrike" cap="none" normalizeH="0" baseline="0" dirty="0">
              <a:ln>
                <a:noFill/>
              </a:ln>
              <a:solidFill>
                <a:schemeClr val="tx1"/>
              </a:solidFill>
              <a:effectLst/>
              <a:latin typeface="Arial" panose="020B0604020202020204" pitchFamily="34" charset="0"/>
            </a:endParaRPr>
          </a:p>
        </p:txBody>
      </p:sp>
      <p:pic>
        <p:nvPicPr>
          <p:cNvPr id="20" name="图片 19">
            <a:extLst>
              <a:ext uri="{FF2B5EF4-FFF2-40B4-BE49-F238E27FC236}">
                <a16:creationId xmlns:a16="http://schemas.microsoft.com/office/drawing/2014/main" id="{2A73FBBF-354A-436A-BE51-1207989D2E32}"/>
              </a:ext>
            </a:extLst>
          </p:cNvPr>
          <p:cNvPicPr>
            <a:picLocks noChangeAspect="1"/>
          </p:cNvPicPr>
          <p:nvPr/>
        </p:nvPicPr>
        <p:blipFill rotWithShape="1">
          <a:blip r:embed="rId4"/>
          <a:srcRect l="1" r="559"/>
          <a:stretch/>
        </p:blipFill>
        <p:spPr>
          <a:xfrm>
            <a:off x="7326517" y="2194246"/>
            <a:ext cx="4233878" cy="3814790"/>
          </a:xfrm>
          <a:prstGeom prst="rect">
            <a:avLst/>
          </a:prstGeom>
        </p:spPr>
      </p:pic>
      <p:sp>
        <p:nvSpPr>
          <p:cNvPr id="21" name="矩形 20">
            <a:extLst>
              <a:ext uri="{FF2B5EF4-FFF2-40B4-BE49-F238E27FC236}">
                <a16:creationId xmlns:a16="http://schemas.microsoft.com/office/drawing/2014/main" id="{C93D38A7-881D-43AA-BC3A-5705102A2105}"/>
              </a:ext>
            </a:extLst>
          </p:cNvPr>
          <p:cNvSpPr/>
          <p:nvPr/>
        </p:nvSpPr>
        <p:spPr>
          <a:xfrm>
            <a:off x="7300913" y="3319463"/>
            <a:ext cx="4285087" cy="266699"/>
          </a:xfrm>
          <a:prstGeom prst="rect">
            <a:avLst/>
          </a:prstGeom>
          <a:noFill/>
          <a:ln w="19050">
            <a:solidFill>
              <a:srgbClr val="418A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82678E58-6A21-41F8-A081-3A6C1E458AF7}"/>
              </a:ext>
            </a:extLst>
          </p:cNvPr>
          <p:cNvSpPr/>
          <p:nvPr/>
        </p:nvSpPr>
        <p:spPr>
          <a:xfrm>
            <a:off x="7300912" y="4633989"/>
            <a:ext cx="4285087" cy="266699"/>
          </a:xfrm>
          <a:prstGeom prst="rect">
            <a:avLst/>
          </a:prstGeom>
          <a:noFill/>
          <a:ln w="19050">
            <a:solidFill>
              <a:srgbClr val="418A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1CD349E-6A92-44C3-A194-688F7AD6A2D6}"/>
              </a:ext>
            </a:extLst>
          </p:cNvPr>
          <p:cNvSpPr/>
          <p:nvPr/>
        </p:nvSpPr>
        <p:spPr>
          <a:xfrm>
            <a:off x="7300911" y="5443538"/>
            <a:ext cx="4285087" cy="266699"/>
          </a:xfrm>
          <a:prstGeom prst="rect">
            <a:avLst/>
          </a:prstGeom>
          <a:noFill/>
          <a:ln w="19050">
            <a:solidFill>
              <a:srgbClr val="418A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241216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问题</a:t>
            </a:r>
            <a:r>
              <a:rPr lang="en-US" altLang="zh-CN" dirty="0"/>
              <a:t>2</a:t>
            </a:r>
            <a:endParaRPr lang="zh-CN" altLang="en-US" dirty="0"/>
          </a:p>
        </p:txBody>
      </p:sp>
      <p:sp>
        <p:nvSpPr>
          <p:cNvPr id="12" name="文本框 11"/>
          <p:cNvSpPr txBox="1"/>
          <p:nvPr/>
        </p:nvSpPr>
        <p:spPr>
          <a:xfrm>
            <a:off x="515939" y="1385739"/>
            <a:ext cx="5641977"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查询不及格课程并计算失学分之和</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032B1E91-C4A9-45F1-A5CE-E3557FF55AF4}"/>
              </a:ext>
            </a:extLst>
          </p:cNvPr>
          <p:cNvSpPr>
            <a:spLocks noChangeArrowheads="1"/>
          </p:cNvSpPr>
          <p:nvPr/>
        </p:nvSpPr>
        <p:spPr bwMode="auto">
          <a:xfrm>
            <a:off x="606000" y="2295366"/>
            <a:ext cx="4661325" cy="30469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0" i="0" u="none" strike="noStrike" cap="none" normalizeH="0" baseline="0" dirty="0">
                <a:ln>
                  <a:noFill/>
                </a:ln>
                <a:solidFill>
                  <a:srgbClr val="0033B3"/>
                </a:solidFill>
                <a:effectLst/>
                <a:latin typeface="Arial Unicode MS"/>
                <a:ea typeface="JetBrains Mono"/>
              </a:rPr>
              <a:t>select </a:t>
            </a:r>
            <a:r>
              <a:rPr kumimoji="0" lang="zh-CN" altLang="zh-CN" sz="2400" b="0" i="0" u="none" strike="noStrike" cap="none" normalizeH="0" baseline="0" dirty="0">
                <a:ln>
                  <a:noFill/>
                </a:ln>
                <a:solidFill>
                  <a:srgbClr val="871094"/>
                </a:solidFill>
                <a:effectLst/>
                <a:latin typeface="Arial Unicode MS"/>
                <a:ea typeface="JetBrains Mono"/>
              </a:rPr>
              <a:t>xh</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871094"/>
                </a:solidFill>
                <a:effectLst/>
                <a:latin typeface="Arial Unicode MS"/>
                <a:ea typeface="JetBrains Mono"/>
              </a:rPr>
              <a:t>xq</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1" u="none" strike="noStrike" cap="none" normalizeH="0" baseline="0" dirty="0">
                <a:ln>
                  <a:noFill/>
                </a:ln>
                <a:solidFill>
                  <a:srgbClr val="00627A"/>
                </a:solidFill>
                <a:effectLst/>
                <a:latin typeface="Arial Unicode MS"/>
                <a:ea typeface="JetBrains Mono"/>
              </a:rPr>
              <a:t>sum</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xf</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0033B3"/>
                </a:solidFill>
                <a:effectLst/>
                <a:latin typeface="Arial Unicode MS"/>
                <a:ea typeface="JetBrains Mono"/>
              </a:rPr>
              <a:t>as </a:t>
            </a:r>
            <a:r>
              <a:rPr kumimoji="0" lang="zh-CN" altLang="zh-CN" sz="2400" b="0" i="0" u="none" strike="noStrike" cap="none" normalizeH="0" baseline="0" dirty="0">
                <a:ln>
                  <a:noFill/>
                </a:ln>
                <a:solidFill>
                  <a:srgbClr val="000000"/>
                </a:solidFill>
                <a:effectLst/>
                <a:latin typeface="Arial Unicode MS"/>
                <a:ea typeface="JetBrains Mono"/>
              </a:rPr>
              <a:t>Lostxf</a:t>
            </a:r>
            <a:br>
              <a:rPr kumimoji="0" lang="zh-CN" altLang="zh-CN" sz="2400" b="0" i="0" u="none" strike="noStrike" cap="none" normalizeH="0" baseline="0" dirty="0">
                <a:ln>
                  <a:noFill/>
                </a:ln>
                <a:solidFill>
                  <a:srgbClr val="000000"/>
                </a:solidFill>
                <a:effectLs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from </a:t>
            </a:r>
            <a:r>
              <a:rPr kumimoji="0" lang="zh-CN" altLang="zh-CN" sz="2400" b="0" i="0" u="none" strike="noStrike" cap="none" normalizeH="0" baseline="0" dirty="0">
                <a:ln>
                  <a:noFill/>
                </a:ln>
                <a:solidFill>
                  <a:srgbClr val="000000"/>
                </a:solidFill>
                <a:effectLst/>
                <a:latin typeface="Arial Unicode MS"/>
                <a:ea typeface="JetBrains Mono"/>
              </a:rPr>
              <a:t>e</a:t>
            </a:r>
            <a:br>
              <a:rPr kumimoji="0" lang="zh-CN" altLang="zh-CN" sz="2400" b="0" i="0" u="none" strike="noStrike" cap="none" normalizeH="0" baseline="0" dirty="0">
                <a:ln>
                  <a:noFill/>
                </a:ln>
                <a:solidFill>
                  <a:srgbClr val="000000"/>
                </a:solidFill>
                <a:effectLst/>
                <a:latin typeface="Arial Unicode MS"/>
                <a:ea typeface="JetBrains Mono"/>
              </a:rPr>
            </a:br>
            <a:r>
              <a:rPr kumimoji="0" lang="zh-CN" altLang="zh-CN" sz="2400" b="0" i="0" u="none" strike="noStrike" cap="none" normalizeH="0" baseline="0" dirty="0">
                <a:ln>
                  <a:noFill/>
                </a:ln>
                <a:solidFill>
                  <a:srgbClr val="000000"/>
                </a:solidFill>
                <a:effectLst/>
                <a:latin typeface="Arial Unicode MS"/>
                <a:ea typeface="JetBrains Mono"/>
              </a:rPr>
              <a:t>         </a:t>
            </a:r>
            <a:r>
              <a:rPr kumimoji="0" lang="zh-CN" altLang="zh-CN" sz="2400" b="0" i="0" u="none" strike="noStrike" cap="none" normalizeH="0" baseline="0" dirty="0">
                <a:ln>
                  <a:noFill/>
                </a:ln>
                <a:solidFill>
                  <a:srgbClr val="0033B3"/>
                </a:solidFill>
                <a:effectLst/>
                <a:latin typeface="Arial Unicode MS"/>
                <a:ea typeface="JetBrains Mono"/>
              </a:rPr>
              <a:t>inner join </a:t>
            </a:r>
            <a:r>
              <a:rPr kumimoji="0" lang="zh-CN" altLang="zh-CN" sz="2400" b="0" i="0" u="none" strike="noStrike" cap="none" normalizeH="0" baseline="0" dirty="0">
                <a:ln>
                  <a:noFill/>
                </a:ln>
                <a:solidFill>
                  <a:srgbClr val="000000"/>
                </a:solidFill>
                <a:effectLst/>
                <a:latin typeface="Arial Unicode MS"/>
                <a:ea typeface="JetBrains Mono"/>
              </a:rPr>
              <a:t>c </a:t>
            </a:r>
            <a:r>
              <a:rPr kumimoji="0" lang="zh-CN" altLang="zh-CN" sz="2400" b="0" i="0" u="none" strike="noStrike" cap="none" normalizeH="0" baseline="0" dirty="0">
                <a:ln>
                  <a:noFill/>
                </a:ln>
                <a:solidFill>
                  <a:srgbClr val="0033B3"/>
                </a:solidFill>
                <a:effectLst/>
                <a:latin typeface="Arial Unicode MS"/>
                <a:ea typeface="JetBrains Mono"/>
              </a:rPr>
              <a:t>on </a:t>
            </a:r>
            <a:r>
              <a:rPr kumimoji="0" lang="zh-CN" altLang="zh-CN" sz="2400" b="0" i="0" u="none" strike="noStrike" cap="none" normalizeH="0" baseline="0" dirty="0">
                <a:ln>
                  <a:noFill/>
                </a:ln>
                <a:solidFill>
                  <a:srgbClr val="000000"/>
                </a:solidFill>
                <a:effectLst/>
                <a:latin typeface="Arial Unicode MS"/>
                <a:ea typeface="JetBrains Mono"/>
              </a:rPr>
              <a:t>e</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kh </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000000"/>
                </a:solidFill>
                <a:effectLst/>
                <a:latin typeface="Arial Unicode MS"/>
                <a:ea typeface="JetBrains Mono"/>
              </a:rPr>
              <a:t>c</a:t>
            </a:r>
            <a:r>
              <a:rPr kumimoji="0" lang="zh-CN" altLang="zh-CN" sz="2400" b="0" i="0" u="none" strike="noStrike" cap="none" normalizeH="0" baseline="0" dirty="0">
                <a:ln>
                  <a:noFill/>
                </a:ln>
                <a:solidFill>
                  <a:srgbClr val="080808"/>
                </a:solidFill>
                <a:effectLst/>
                <a:latin typeface="Arial Unicode MS"/>
                <a:ea typeface="JetBrains Mono"/>
              </a:rPr>
              <a:t>.</a:t>
            </a:r>
            <a:r>
              <a:rPr kumimoji="0" lang="zh-CN" altLang="zh-CN" sz="2400" b="0" i="0" u="none" strike="noStrike" cap="none" normalizeH="0" baseline="0" dirty="0">
                <a:ln>
                  <a:noFill/>
                </a:ln>
                <a:solidFill>
                  <a:srgbClr val="871094"/>
                </a:solidFill>
                <a:effectLst/>
                <a:latin typeface="Arial Unicode MS"/>
                <a:ea typeface="JetBrains Mono"/>
              </a:rPr>
              <a:t>kh</a:t>
            </a:r>
            <a:br>
              <a:rPr kumimoji="0" lang="zh-CN" altLang="zh-CN" sz="2400" b="0" i="0" u="none" strike="noStrike" cap="none" normalizeH="0" baseline="0" dirty="0">
                <a:ln>
                  <a:noFill/>
                </a:ln>
                <a:solidFill>
                  <a:srgbClr val="871094"/>
                </a:solidFill>
                <a:effectLs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where </a:t>
            </a:r>
            <a:r>
              <a:rPr kumimoji="0" lang="zh-CN" altLang="zh-CN" sz="2400" b="0" i="0" u="none" strike="noStrike" cap="none" normalizeH="0" baseline="0" dirty="0">
                <a:ln>
                  <a:noFill/>
                </a:ln>
                <a:solidFill>
                  <a:srgbClr val="871094"/>
                </a:solidFill>
                <a:effectLst/>
                <a:latin typeface="Arial Unicode MS"/>
                <a:ea typeface="JetBrains Mono"/>
              </a:rPr>
              <a:t>zpcj </a:t>
            </a:r>
            <a:r>
              <a:rPr kumimoji="0" lang="zh-CN" altLang="zh-CN" sz="2400" b="0" i="0" u="none" strike="noStrike" cap="none" normalizeH="0" baseline="0" dirty="0">
                <a:ln>
                  <a:noFill/>
                </a:ln>
                <a:solidFill>
                  <a:srgbClr val="080808"/>
                </a:solidFill>
                <a:effectLst/>
                <a:latin typeface="Arial Unicode MS"/>
                <a:ea typeface="JetBrains Mono"/>
              </a:rPr>
              <a:t>&lt; </a:t>
            </a:r>
            <a:r>
              <a:rPr kumimoji="0" lang="zh-CN" altLang="zh-CN" sz="2400" b="0" i="0" u="none" strike="noStrike" cap="none" normalizeH="0" baseline="0" dirty="0">
                <a:ln>
                  <a:noFill/>
                </a:ln>
                <a:solidFill>
                  <a:srgbClr val="1750EB"/>
                </a:solidFill>
                <a:effectLst/>
                <a:latin typeface="Arial Unicode MS"/>
                <a:ea typeface="JetBrains Mono"/>
              </a:rPr>
              <a:t>60 </a:t>
            </a:r>
            <a:r>
              <a:rPr kumimoji="0" lang="zh-CN" altLang="zh-CN" sz="2400" b="0" i="0" u="none" strike="noStrike" cap="none" normalizeH="0" baseline="0" dirty="0">
                <a:ln>
                  <a:noFill/>
                </a:ln>
                <a:solidFill>
                  <a:srgbClr val="0033B3"/>
                </a:solidFill>
                <a:effectLst/>
                <a:latin typeface="Arial Unicode MS"/>
                <a:ea typeface="JetBrains Mono"/>
              </a:rPr>
              <a:t>or </a:t>
            </a:r>
            <a:r>
              <a:rPr kumimoji="0" lang="zh-CN" altLang="zh-CN" sz="2400" b="0" i="0" u="none" strike="noStrike" cap="none" normalizeH="0" baseline="0" dirty="0">
                <a:ln>
                  <a:noFill/>
                </a:ln>
                <a:solidFill>
                  <a:srgbClr val="871094"/>
                </a:solidFill>
                <a:effectLst/>
                <a:latin typeface="Arial Unicode MS"/>
                <a:ea typeface="JetBrains Mono"/>
              </a:rPr>
              <a:t>zpcj </a:t>
            </a:r>
            <a:r>
              <a:rPr kumimoji="0" lang="zh-CN" altLang="zh-CN" sz="2400" b="0" i="0" u="none" strike="noStrike" cap="none" normalizeH="0" baseline="0" dirty="0">
                <a:ln>
                  <a:noFill/>
                </a:ln>
                <a:solidFill>
                  <a:srgbClr val="0033B3"/>
                </a:solidFill>
                <a:effectLst/>
                <a:latin typeface="Arial Unicode MS"/>
                <a:ea typeface="JetBrains Mono"/>
              </a:rPr>
              <a:t>is null</a:t>
            </a:r>
            <a:br>
              <a:rPr kumimoji="0" lang="zh-CN" altLang="zh-CN" sz="2400" b="0" i="0" u="none" strike="noStrike" cap="none" normalizeH="0" baseline="0" dirty="0">
                <a:ln>
                  <a:noFill/>
                </a:ln>
                <a:solidFill>
                  <a:srgbClr val="0033B3"/>
                </a:solidFill>
                <a:effectLs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  and </a:t>
            </a:r>
            <a:r>
              <a:rPr kumimoji="0" lang="zh-CN" altLang="zh-CN" sz="2400" b="0" i="0" u="none" strike="noStrike" cap="none" normalizeH="0" baseline="0" dirty="0">
                <a:ln>
                  <a:noFill/>
                </a:ln>
                <a:solidFill>
                  <a:srgbClr val="871094"/>
                </a:solidFill>
                <a:effectLst/>
                <a:highlight>
                  <a:srgbClr val="DEE1E6"/>
                </a:highlight>
                <a:latin typeface="Arial Unicode MS"/>
                <a:ea typeface="JetBrains Mono"/>
              </a:rPr>
              <a:t>xq </a:t>
            </a:r>
            <a: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t>&lt; (</a:t>
            </a:r>
            <a:r>
              <a:rPr kumimoji="0" lang="zh-CN" altLang="zh-CN" sz="24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2400" b="0" i="1" u="none" strike="noStrike" cap="none" normalizeH="0" baseline="0" dirty="0">
                <a:ln>
                  <a:noFill/>
                </a:ln>
                <a:solidFill>
                  <a:srgbClr val="00627A"/>
                </a:solidFill>
                <a:effectLst/>
                <a:highlight>
                  <a:srgbClr val="DEE1E6"/>
                </a:highlight>
                <a:latin typeface="Arial Unicode MS"/>
                <a:ea typeface="JetBrains Mono"/>
              </a:rPr>
              <a:t>max</a:t>
            </a:r>
            <a: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24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24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2400" b="0" i="0" u="none" strike="noStrike" cap="none" normalizeH="0" baseline="0" dirty="0">
                <a:ln>
                  <a:noFill/>
                </a:ln>
                <a:solidFill>
                  <a:srgbClr val="000000"/>
                </a:solidFill>
                <a:effectLst/>
                <a:highlight>
                  <a:srgbClr val="DEE1E6"/>
                </a:highlight>
                <a:latin typeface="Arial Unicode MS"/>
                <a:ea typeface="JetBrains Mono"/>
              </a:rPr>
              <a:t>e</a:t>
            </a:r>
            <a:br>
              <a:rPr kumimoji="0" lang="zh-CN" altLang="zh-CN" sz="2400" b="0" i="0" u="none" strike="noStrike" cap="none" normalizeH="0" baseline="0" dirty="0">
                <a:ln>
                  <a:noFill/>
                </a:ln>
                <a:solidFill>
                  <a:srgbClr val="000000"/>
                </a:solidFill>
                <a:effectLst/>
                <a:highlight>
                  <a:srgbClr val="DEE1E6"/>
                </a:highlight>
                <a:latin typeface="Arial Unicode MS"/>
                <a:ea typeface="JetBrains Mono"/>
              </a:rPr>
            </a:br>
            <a:r>
              <a:rPr kumimoji="0" lang="zh-CN" altLang="zh-CN" sz="2400" b="0" i="0" u="none" strike="noStrike" cap="none" normalizeH="0" baseline="0" dirty="0">
                <a:ln>
                  <a:noFill/>
                </a:ln>
                <a:solidFill>
                  <a:srgbClr val="000000"/>
                </a:solidFill>
                <a:effectLst/>
                <a:highlight>
                  <a:srgbClr val="DEE1E6"/>
                </a:highlight>
                <a:latin typeface="Arial Unicode MS"/>
                <a:ea typeface="JetBrains Mono"/>
              </a:rPr>
              <a:t>            </a:t>
            </a:r>
            <a:r>
              <a:rPr kumimoji="0" lang="zh-CN" altLang="zh-CN" sz="2400" b="0" i="0" u="none" strike="noStrike" cap="none" normalizeH="0" baseline="0" dirty="0">
                <a:ln>
                  <a:noFill/>
                </a:ln>
                <a:solidFill>
                  <a:srgbClr val="0033B3"/>
                </a:solidFill>
                <a:effectLst/>
                <a:highlight>
                  <a:srgbClr val="DEE1E6"/>
                </a:highlight>
                <a:latin typeface="Arial Unicode MS"/>
                <a:ea typeface="JetBrains Mono"/>
              </a:rPr>
              <a:t>where </a:t>
            </a:r>
            <a:r>
              <a:rPr kumimoji="0" lang="zh-CN" altLang="zh-CN" sz="2400" b="0" i="0" u="none" strike="noStrike" cap="none" normalizeH="0" baseline="0" dirty="0">
                <a:ln>
                  <a:noFill/>
                </a:ln>
                <a:solidFill>
                  <a:srgbClr val="871094"/>
                </a:solidFill>
                <a:effectLst/>
                <a:highlight>
                  <a:srgbClr val="DEE1E6"/>
                </a:highlight>
                <a:latin typeface="Arial Unicode MS"/>
                <a:ea typeface="JetBrains Mono"/>
              </a:rPr>
              <a:t>zpcj </a:t>
            </a:r>
            <a:r>
              <a:rPr kumimoji="0" lang="zh-CN" altLang="zh-CN" sz="2400" b="0" i="0" u="none" strike="noStrike" cap="none" normalizeH="0" baseline="0" dirty="0">
                <a:ln>
                  <a:noFill/>
                </a:ln>
                <a:solidFill>
                  <a:srgbClr val="0033B3"/>
                </a:solidFill>
                <a:effectLst/>
                <a:highlight>
                  <a:srgbClr val="DEE1E6"/>
                </a:highlight>
                <a:latin typeface="Arial Unicode MS"/>
                <a:ea typeface="JetBrains Mono"/>
              </a:rPr>
              <a:t>is not null</a:t>
            </a:r>
            <a: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24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2400" b="0" i="0" u="none" strike="noStrike" cap="none" normalizeH="0" baseline="0" dirty="0">
                <a:ln>
                  <a:noFill/>
                </a:ln>
                <a:solidFill>
                  <a:srgbClr val="0033B3"/>
                </a:solidFill>
                <a:effectLst/>
                <a:latin typeface="Arial Unicode MS"/>
                <a:ea typeface="JetBrains Mono"/>
              </a:rPr>
              <a:t>group by </a:t>
            </a:r>
            <a:r>
              <a:rPr kumimoji="0" lang="zh-CN" altLang="zh-CN" sz="2400" b="0" i="0" u="none" strike="noStrike" cap="none" normalizeH="0" baseline="0" dirty="0">
                <a:ln>
                  <a:noFill/>
                </a:ln>
                <a:solidFill>
                  <a:srgbClr val="871094"/>
                </a:solidFill>
                <a:effectLst/>
                <a:latin typeface="Arial Unicode MS"/>
                <a:ea typeface="JetBrains Mono"/>
              </a:rPr>
              <a:t>xh</a:t>
            </a:r>
            <a:r>
              <a:rPr kumimoji="0" lang="zh-CN" altLang="zh-CN" sz="2400" b="0" i="0" u="none" strike="noStrike" cap="none" normalizeH="0" baseline="0" dirty="0">
                <a:ln>
                  <a:noFill/>
                </a:ln>
                <a:solidFill>
                  <a:srgbClr val="080808"/>
                </a:solidFill>
                <a:effectLst/>
                <a:latin typeface="Arial Unicode MS"/>
                <a:ea typeface="JetBrains Mono"/>
              </a:rPr>
              <a:t>, </a:t>
            </a:r>
            <a:r>
              <a:rPr kumimoji="0" lang="zh-CN" altLang="zh-CN" sz="2400" b="0" i="0" u="none" strike="noStrike" cap="none" normalizeH="0" baseline="0" dirty="0">
                <a:ln>
                  <a:noFill/>
                </a:ln>
                <a:solidFill>
                  <a:srgbClr val="871094"/>
                </a:solidFill>
                <a:effectLst/>
                <a:latin typeface="Arial Unicode MS"/>
                <a:ea typeface="JetBrains Mono"/>
              </a:rPr>
              <a:t>xq</a:t>
            </a:r>
            <a:endParaRPr kumimoji="0" lang="zh-CN" altLang="zh-CN" sz="4800" b="0" i="0" u="none" strike="noStrike" cap="none" normalizeH="0" baseline="0" dirty="0">
              <a:ln>
                <a:noFill/>
              </a:ln>
              <a:solidFill>
                <a:schemeClr val="tx1"/>
              </a:solidFill>
              <a:effectLst/>
              <a:latin typeface="Arial" panose="020B0604020202020204" pitchFamily="34" charset="0"/>
            </a:endParaRPr>
          </a:p>
        </p:txBody>
      </p:sp>
      <p:pic>
        <p:nvPicPr>
          <p:cNvPr id="5" name="图片 4">
            <a:extLst>
              <a:ext uri="{FF2B5EF4-FFF2-40B4-BE49-F238E27FC236}">
                <a16:creationId xmlns:a16="http://schemas.microsoft.com/office/drawing/2014/main" id="{AE214AC5-E803-4B6B-8E58-737BC51975C3}"/>
              </a:ext>
            </a:extLst>
          </p:cNvPr>
          <p:cNvPicPr>
            <a:picLocks noChangeAspect="1"/>
          </p:cNvPicPr>
          <p:nvPr/>
        </p:nvPicPr>
        <p:blipFill rotWithShape="1">
          <a:blip r:embed="rId4"/>
          <a:srcRect l="328" t="1363" r="2417"/>
          <a:stretch/>
        </p:blipFill>
        <p:spPr>
          <a:xfrm>
            <a:off x="6648679" y="2886075"/>
            <a:ext cx="4937321" cy="1404935"/>
          </a:xfrm>
          <a:prstGeom prst="rect">
            <a:avLst/>
          </a:prstGeom>
        </p:spPr>
      </p:pic>
    </p:spTree>
    <p:custDataLst>
      <p:tags r:id="rId1"/>
    </p:custDataLst>
    <p:extLst>
      <p:ext uri="{BB962C8B-B14F-4D97-AF65-F5344CB8AC3E}">
        <p14:creationId xmlns:p14="http://schemas.microsoft.com/office/powerpoint/2010/main" val="3132092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问题</a:t>
            </a:r>
            <a:r>
              <a:rPr lang="en-US" altLang="zh-CN" dirty="0"/>
              <a:t>2</a:t>
            </a:r>
            <a:endParaRPr lang="zh-CN" altLang="en-US" dirty="0"/>
          </a:p>
        </p:txBody>
      </p:sp>
      <p:sp>
        <p:nvSpPr>
          <p:cNvPr id="12" name="文本框 11"/>
          <p:cNvSpPr txBox="1"/>
          <p:nvPr/>
        </p:nvSpPr>
        <p:spPr>
          <a:xfrm>
            <a:off x="515939" y="1385739"/>
            <a:ext cx="5641977"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查找符合条件的学生并更新状态</a:t>
            </a:r>
          </a:p>
        </p:txBody>
      </p:sp>
      <p:cxnSp>
        <p:nvCxnSpPr>
          <p:cNvPr id="13" name="直接连接符 12"/>
          <p:cNvCxnSpPr>
            <a:cxnSpLocks/>
          </p:cNvCxnSpPr>
          <p:nvPr/>
        </p:nvCxnSpPr>
        <p:spPr>
          <a:xfrm>
            <a:off x="606000" y="1990648"/>
            <a:ext cx="5647163"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 name="Rectangle 1">
            <a:extLst>
              <a:ext uri="{FF2B5EF4-FFF2-40B4-BE49-F238E27FC236}">
                <a16:creationId xmlns:a16="http://schemas.microsoft.com/office/drawing/2014/main" id="{6A110199-F476-4A55-BC4A-DA6D9A8928BE}"/>
              </a:ext>
            </a:extLst>
          </p:cNvPr>
          <p:cNvSpPr>
            <a:spLocks noChangeArrowheads="1"/>
          </p:cNvSpPr>
          <p:nvPr/>
        </p:nvSpPr>
        <p:spPr bwMode="auto">
          <a:xfrm>
            <a:off x="7710487" y="1179225"/>
            <a:ext cx="4433888" cy="5509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rgbClr val="0033B3"/>
                </a:solidFill>
                <a:effectLst/>
                <a:latin typeface="Arial Unicode MS"/>
                <a:ea typeface="JetBrains Mono"/>
              </a:rPr>
              <a:t>update </a:t>
            </a:r>
            <a:r>
              <a:rPr kumimoji="0" lang="zh-CN" altLang="zh-CN" sz="1600" b="0" i="0" u="none" strike="noStrike" cap="none" normalizeH="0" baseline="0" dirty="0">
                <a:ln>
                  <a:noFill/>
                </a:ln>
                <a:solidFill>
                  <a:srgbClr val="000000"/>
                </a:solidFill>
                <a:effectLst/>
                <a:latin typeface="Arial Unicode MS"/>
                <a:ea typeface="JetBrains Mono"/>
              </a:rPr>
              <a:t>s</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33B3"/>
                </a:solidFill>
                <a:effectLst/>
                <a:latin typeface="Arial Unicode MS"/>
                <a:ea typeface="JetBrains Mono"/>
              </a:rPr>
              <a:t>set status </a:t>
            </a: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67D17"/>
                </a:solidFill>
                <a:effectLst/>
                <a:latin typeface="Arial Unicode MS"/>
                <a:ea typeface="JetBrains Mono"/>
              </a:rPr>
              <a:t>'</a:t>
            </a:r>
            <a:r>
              <a:rPr kumimoji="0" lang="zh-CN" altLang="zh-CN" sz="1600" b="0" i="0" u="none" strike="noStrike" cap="none" normalizeH="0" baseline="0" dirty="0">
                <a:ln>
                  <a:noFill/>
                </a:ln>
                <a:solidFill>
                  <a:srgbClr val="067D17"/>
                </a:solidFill>
                <a:effectLst/>
                <a:latin typeface="宋体" panose="02010600030101010101" pitchFamily="2" charset="-122"/>
                <a:ea typeface="宋体" panose="02010600030101010101" pitchFamily="2" charset="-122"/>
              </a:rPr>
              <a:t>试读</a:t>
            </a:r>
            <a:r>
              <a:rPr kumimoji="0" lang="zh-CN" altLang="zh-CN" sz="1600" b="0" i="0" u="none" strike="noStrike" cap="none" normalizeH="0" baseline="0" dirty="0">
                <a:ln>
                  <a:noFill/>
                </a:ln>
                <a:solidFill>
                  <a:srgbClr val="067D17"/>
                </a:solidFill>
                <a:effectLst/>
                <a:latin typeface="Arial Unicode MS"/>
                <a:ea typeface="JetBrains Mono"/>
              </a:rPr>
              <a:t>'</a:t>
            </a:r>
            <a:br>
              <a:rPr kumimoji="0" lang="zh-CN" altLang="zh-CN" sz="1600" b="0" i="0" u="none" strike="noStrike" cap="none" normalizeH="0" baseline="0" dirty="0">
                <a:ln>
                  <a:noFill/>
                </a:ln>
                <a:solidFill>
                  <a:srgbClr val="067D17"/>
                </a:solidFill>
                <a:effectLst/>
                <a:latin typeface="Arial Unicode MS"/>
                <a:ea typeface="JetBrains Mono"/>
              </a:rPr>
            </a:br>
            <a:r>
              <a:rPr kumimoji="0" lang="zh-CN" altLang="zh-CN" sz="1600" b="0" i="0" u="none" strike="noStrike" cap="none" normalizeH="0" baseline="0" dirty="0">
                <a:ln>
                  <a:noFill/>
                </a:ln>
                <a:solidFill>
                  <a:srgbClr val="0033B3"/>
                </a:solidFill>
                <a:effectLst/>
                <a:latin typeface="Arial Unicode MS"/>
                <a:ea typeface="JetBrains Mono"/>
              </a:rPr>
              <a:t>where </a:t>
            </a:r>
            <a:r>
              <a:rPr kumimoji="0" lang="zh-CN" altLang="zh-CN" sz="1600" b="0" i="0" u="none" strike="noStrike" cap="none" normalizeH="0" baseline="0" dirty="0">
                <a:ln>
                  <a:noFill/>
                </a:ln>
                <a:solidFill>
                  <a:srgbClr val="871094"/>
                </a:solidFill>
                <a:effectLst/>
                <a:latin typeface="Arial Unicode MS"/>
                <a:ea typeface="JetBrains Mono"/>
              </a:rPr>
              <a:t>xh </a:t>
            </a:r>
            <a:r>
              <a:rPr kumimoji="0" lang="zh-CN" altLang="zh-CN" sz="1600" b="0" i="0" u="none" strike="noStrike" cap="none" normalizeH="0" baseline="0" dirty="0">
                <a:ln>
                  <a:noFill/>
                </a:ln>
                <a:solidFill>
                  <a:srgbClr val="0033B3"/>
                </a:solidFill>
                <a:effectLst/>
                <a:latin typeface="Arial Unicode MS"/>
                <a:ea typeface="JetBrains Mono"/>
              </a:rPr>
              <a:t>in </a:t>
            </a:r>
            <a:r>
              <a:rPr kumimoji="0" lang="zh-CN" altLang="zh-CN" sz="1600" b="0" i="0" u="none" strike="noStrike" cap="none" normalizeH="0" baseline="0" dirty="0">
                <a:ln>
                  <a:noFill/>
                </a:ln>
                <a:solidFill>
                  <a:srgbClr val="080808"/>
                </a:solidFill>
                <a:effectLst/>
                <a:latin typeface="Arial Unicode MS"/>
                <a:ea typeface="JetBrains Mono"/>
              </a:rPr>
              <a:t>(</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x</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xh</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xh</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1" u="none" strike="noStrike" cap="none" normalizeH="0" baseline="0" dirty="0">
                <a:ln>
                  <a:noFill/>
                </a:ln>
                <a:solidFill>
                  <a:srgbClr val="00627A"/>
                </a:solidFill>
                <a:effectLst/>
                <a:highlight>
                  <a:srgbClr val="DEE1E6"/>
                </a:highlight>
                <a:latin typeface="Arial Unicode MS"/>
                <a:ea typeface="JetBrains Mono"/>
              </a:rPr>
              <a:t>sum</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xf</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as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Sumxf</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b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inner join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c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on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kh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c</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kh</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where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&lt;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1600" b="0" i="1" u="none" strike="noStrike" cap="none" normalizeH="0" baseline="0" dirty="0">
                <a:ln>
                  <a:noFill/>
                </a:ln>
                <a:solidFill>
                  <a:srgbClr val="00627A"/>
                </a:solidFill>
                <a:effectLst/>
                <a:highlight>
                  <a:srgbClr val="DEE1E6"/>
                </a:highlight>
                <a:latin typeface="Arial Unicode MS"/>
                <a:ea typeface="JetBrains Mono"/>
              </a:rPr>
              <a:t>max</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where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zpcj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is not null</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group by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xh</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having </a:t>
            </a:r>
            <a:r>
              <a:rPr kumimoji="0" lang="zh-CN" altLang="zh-CN" sz="1600" b="0" i="1" u="none" strike="noStrike" cap="none" normalizeH="0" baseline="0" dirty="0">
                <a:ln>
                  <a:noFill/>
                </a:ln>
                <a:solidFill>
                  <a:srgbClr val="00627A"/>
                </a:solidFill>
                <a:effectLst/>
                <a:highlight>
                  <a:srgbClr val="DEE1E6"/>
                </a:highlight>
                <a:latin typeface="Arial Unicode MS"/>
                <a:ea typeface="JetBrains Mono"/>
              </a:rPr>
              <a:t>sum</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zpcj</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is not null</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as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x</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xh</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1" u="none" strike="noStrike" cap="none" normalizeH="0" baseline="0" dirty="0">
                <a:ln>
                  <a:noFill/>
                </a:ln>
                <a:solidFill>
                  <a:srgbClr val="00627A"/>
                </a:solidFill>
                <a:effectLst/>
                <a:highlight>
                  <a:srgbClr val="DEE1E6"/>
                </a:highlight>
                <a:latin typeface="Arial Unicode MS"/>
                <a:ea typeface="JetBrains Mono"/>
              </a:rPr>
              <a:t>sum</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xf</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as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Lostxf</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inner join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c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on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kh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c</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kh</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where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zpcj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&lt; </a:t>
            </a:r>
            <a:r>
              <a:rPr kumimoji="0" lang="zh-CN" altLang="zh-CN" sz="1600" b="0" i="0" u="none" strike="noStrike" cap="none" normalizeH="0" baseline="0" dirty="0">
                <a:ln>
                  <a:noFill/>
                </a:ln>
                <a:solidFill>
                  <a:srgbClr val="1750EB"/>
                </a:solidFill>
                <a:effectLst/>
                <a:highlight>
                  <a:srgbClr val="DEE1E6"/>
                </a:highlight>
                <a:latin typeface="Arial Unicode MS"/>
                <a:ea typeface="JetBrains Mono"/>
              </a:rPr>
              <a:t>60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or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zpcj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is null</a:t>
            </a:r>
            <a:br>
              <a:rPr kumimoji="0" lang="zh-CN" altLang="zh-CN" sz="1600" b="0" i="0" u="none" strike="noStrike" cap="none" normalizeH="0" baseline="0" dirty="0">
                <a:ln>
                  <a:noFill/>
                </a:ln>
                <a:solidFill>
                  <a:srgbClr val="0033B3"/>
                </a:solidFill>
                <a:effectLst/>
                <a:latin typeface="Arial Unicode MS"/>
                <a:ea typeface="JetBrains Mono"/>
              </a:rPr>
            </a:br>
            <a:r>
              <a:rPr kumimoji="0" lang="zh-CN" altLang="zh-CN" sz="1600" b="0" i="0" u="none" strike="noStrike" cap="none" normalizeH="0" baseline="0" dirty="0">
                <a:ln>
                  <a:noFill/>
                </a:ln>
                <a:solidFill>
                  <a:srgbClr val="0033B3"/>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and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 </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&lt;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select </a:t>
            </a:r>
            <a:r>
              <a:rPr kumimoji="0" lang="zh-CN" altLang="zh-CN" sz="1600" b="0" i="1" u="none" strike="noStrike" cap="none" normalizeH="0" baseline="0" dirty="0">
                <a:ln>
                  <a:noFill/>
                </a:ln>
                <a:solidFill>
                  <a:srgbClr val="00627A"/>
                </a:solidFill>
                <a:effectLst/>
                <a:highlight>
                  <a:srgbClr val="DEE1E6"/>
                </a:highlight>
                <a:latin typeface="Arial Unicode MS"/>
                <a:ea typeface="JetBrains Mono"/>
              </a:rPr>
              <a:t>max</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from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e</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where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zpcj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is not null</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a:t>
            </a:r>
            <a:b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b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group by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xh</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871094"/>
                </a:solidFill>
                <a:effectLst/>
                <a:highlight>
                  <a:srgbClr val="DEE1E6"/>
                </a:highlight>
                <a:latin typeface="Arial Unicode MS"/>
                <a:ea typeface="JetBrains Mono"/>
              </a:rPr>
              <a:t>xq</a:t>
            </a:r>
            <a:r>
              <a:rPr kumimoji="0" lang="zh-CN" altLang="zh-CN" sz="1600" b="0" i="0" u="none" strike="noStrike" cap="none" normalizeH="0" baseline="0" dirty="0">
                <a:ln>
                  <a:noFill/>
                </a:ln>
                <a:solidFill>
                  <a:srgbClr val="080808"/>
                </a:solidFill>
                <a:effectLst/>
                <a:highlight>
                  <a:srgbClr val="DEE1E6"/>
                </a:highlight>
                <a:latin typeface="Arial Unicode MS"/>
                <a:ea typeface="JetBrains Mono"/>
              </a:rPr>
              <a:t>) </a:t>
            </a:r>
            <a:r>
              <a:rPr kumimoji="0" lang="zh-CN" altLang="zh-CN" sz="1600" b="0" i="0" u="none" strike="noStrike" cap="none" normalizeH="0" baseline="0" dirty="0">
                <a:ln>
                  <a:noFill/>
                </a:ln>
                <a:solidFill>
                  <a:srgbClr val="0033B3"/>
                </a:solidFill>
                <a:effectLst/>
                <a:highlight>
                  <a:srgbClr val="DEE1E6"/>
                </a:highlight>
                <a:latin typeface="Arial Unicode MS"/>
                <a:ea typeface="JetBrains Mono"/>
              </a:rPr>
              <a:t>as </a:t>
            </a:r>
            <a:r>
              <a:rPr kumimoji="0" lang="zh-CN" altLang="zh-CN" sz="1600" b="0" i="0" u="none" strike="noStrike" cap="none" normalizeH="0" baseline="0" dirty="0">
                <a:ln>
                  <a:noFill/>
                </a:ln>
                <a:solidFill>
                  <a:srgbClr val="000000"/>
                </a:solidFill>
                <a:effectLst/>
                <a:highlight>
                  <a:srgbClr val="DEE1E6"/>
                </a:highlight>
                <a:latin typeface="Arial Unicode MS"/>
                <a:ea typeface="JetBrains Mono"/>
              </a:rPr>
              <a:t>y</a:t>
            </a:r>
            <a:br>
              <a:rPr kumimoji="0" lang="zh-CN" altLang="zh-CN" sz="1600" b="0" i="0" u="none" strike="noStrike" cap="none" normalizeH="0" baseline="0" dirty="0">
                <a:ln>
                  <a:noFill/>
                </a:ln>
                <a:solidFill>
                  <a:srgbClr val="000000"/>
                </a:solidFill>
                <a:effectLst/>
                <a:latin typeface="Arial Unicode MS"/>
                <a:ea typeface="JetBrains Mono"/>
              </a:rPr>
            </a:br>
            <a:r>
              <a:rPr kumimoji="0" lang="zh-CN" altLang="zh-CN" sz="1600" b="0" i="0" u="none" strike="noStrike" cap="none" normalizeH="0" baseline="0" dirty="0">
                <a:ln>
                  <a:noFill/>
                </a:ln>
                <a:solidFill>
                  <a:srgbClr val="000000"/>
                </a:solidFill>
                <a:effectLst/>
                <a:latin typeface="Arial Unicode MS"/>
                <a:ea typeface="JetBrains Mono"/>
              </a:rPr>
              <a:t>             </a:t>
            </a:r>
            <a:r>
              <a:rPr kumimoji="0" lang="zh-CN" altLang="zh-CN" sz="1600" b="0" i="0" u="none" strike="noStrike" cap="none" normalizeH="0" baseline="0" dirty="0">
                <a:ln>
                  <a:noFill/>
                </a:ln>
                <a:solidFill>
                  <a:srgbClr val="0033B3"/>
                </a:solidFill>
                <a:effectLst/>
                <a:latin typeface="Arial Unicode MS"/>
                <a:ea typeface="JetBrains Mono"/>
              </a:rPr>
              <a:t>where </a:t>
            </a:r>
            <a:r>
              <a:rPr kumimoji="0" lang="zh-CN" altLang="zh-CN" sz="1600" b="0" i="0" u="none" strike="noStrike" cap="none" normalizeH="0" baseline="0" dirty="0">
                <a:ln>
                  <a:noFill/>
                </a:ln>
                <a:solidFill>
                  <a:srgbClr val="000000"/>
                </a:solidFill>
                <a:effectLst/>
                <a:latin typeface="Arial Unicode MS"/>
                <a:ea typeface="JetBrains Mono"/>
              </a:rPr>
              <a:t>x</a:t>
            </a:r>
            <a:r>
              <a:rPr kumimoji="0" lang="zh-CN" altLang="zh-CN" sz="1600" b="0" i="0" u="none" strike="noStrike" cap="none" normalizeH="0" baseline="0" dirty="0">
                <a:ln>
                  <a:noFill/>
                </a:ln>
                <a:solidFill>
                  <a:srgbClr val="080808"/>
                </a:solidFill>
                <a:effectLst/>
                <a:latin typeface="Arial Unicode MS"/>
                <a:ea typeface="JetBrains Mono"/>
              </a:rPr>
              <a:t>.</a:t>
            </a:r>
            <a:r>
              <a:rPr kumimoji="0" lang="zh-CN" altLang="zh-CN" sz="1600" b="0" i="0" u="none" strike="noStrike" cap="none" normalizeH="0" baseline="0" dirty="0">
                <a:ln>
                  <a:noFill/>
                </a:ln>
                <a:solidFill>
                  <a:srgbClr val="871094"/>
                </a:solidFill>
                <a:effectLst/>
                <a:latin typeface="Arial Unicode MS"/>
                <a:ea typeface="JetBrains Mono"/>
              </a:rPr>
              <a:t>xq </a:t>
            </a: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0000"/>
                </a:solidFill>
                <a:effectLst/>
                <a:latin typeface="Arial Unicode MS"/>
                <a:ea typeface="JetBrains Mono"/>
              </a:rPr>
              <a:t>y</a:t>
            </a:r>
            <a:r>
              <a:rPr kumimoji="0" lang="zh-CN" altLang="zh-CN" sz="1600" b="0" i="0" u="none" strike="noStrike" cap="none" normalizeH="0" baseline="0" dirty="0">
                <a:ln>
                  <a:noFill/>
                </a:ln>
                <a:solidFill>
                  <a:srgbClr val="080808"/>
                </a:solidFill>
                <a:effectLst/>
                <a:latin typeface="Arial Unicode MS"/>
                <a:ea typeface="JetBrains Mono"/>
              </a:rPr>
              <a:t>.</a:t>
            </a:r>
            <a:r>
              <a:rPr kumimoji="0" lang="zh-CN" altLang="zh-CN" sz="1600" b="0" i="0" u="none" strike="noStrike" cap="none" normalizeH="0" baseline="0" dirty="0">
                <a:ln>
                  <a:noFill/>
                </a:ln>
                <a:solidFill>
                  <a:srgbClr val="871094"/>
                </a:solidFill>
                <a:effectLst/>
                <a:latin typeface="Arial Unicode MS"/>
                <a:ea typeface="JetBrains Mono"/>
              </a:rPr>
              <a:t>xq</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latin typeface="Arial Unicode MS"/>
                <a:ea typeface="JetBrains Mono"/>
              </a:rPr>
              <a:t>and </a:t>
            </a:r>
            <a:r>
              <a:rPr kumimoji="0" lang="zh-CN" altLang="zh-CN" sz="1600" b="0" i="0" u="none" strike="noStrike" cap="none" normalizeH="0" baseline="0" dirty="0">
                <a:ln>
                  <a:noFill/>
                </a:ln>
                <a:solidFill>
                  <a:srgbClr val="000000"/>
                </a:solidFill>
                <a:effectLst/>
                <a:latin typeface="Arial Unicode MS"/>
                <a:ea typeface="JetBrains Mono"/>
              </a:rPr>
              <a:t>x</a:t>
            </a:r>
            <a:r>
              <a:rPr kumimoji="0" lang="zh-CN" altLang="zh-CN" sz="1600" b="0" i="0" u="none" strike="noStrike" cap="none" normalizeH="0" baseline="0" dirty="0">
                <a:ln>
                  <a:noFill/>
                </a:ln>
                <a:solidFill>
                  <a:srgbClr val="080808"/>
                </a:solidFill>
                <a:effectLst/>
                <a:latin typeface="Arial Unicode MS"/>
                <a:ea typeface="JetBrains Mono"/>
              </a:rPr>
              <a:t>.</a:t>
            </a:r>
            <a:r>
              <a:rPr kumimoji="0" lang="zh-CN" altLang="zh-CN" sz="1600" b="0" i="0" u="none" strike="noStrike" cap="none" normalizeH="0" baseline="0" dirty="0">
                <a:ln>
                  <a:noFill/>
                </a:ln>
                <a:solidFill>
                  <a:srgbClr val="871094"/>
                </a:solidFill>
                <a:effectLst/>
                <a:latin typeface="Arial Unicode MS"/>
                <a:ea typeface="JetBrains Mono"/>
              </a:rPr>
              <a:t>xh </a:t>
            </a: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0000"/>
                </a:solidFill>
                <a:effectLst/>
                <a:latin typeface="Arial Unicode MS"/>
                <a:ea typeface="JetBrains Mono"/>
              </a:rPr>
              <a:t>y</a:t>
            </a:r>
            <a:r>
              <a:rPr kumimoji="0" lang="zh-CN" altLang="zh-CN" sz="1600" b="0" i="0" u="none" strike="noStrike" cap="none" normalizeH="0" baseline="0" dirty="0">
                <a:ln>
                  <a:noFill/>
                </a:ln>
                <a:solidFill>
                  <a:srgbClr val="080808"/>
                </a:solidFill>
                <a:effectLst/>
                <a:latin typeface="Arial Unicode MS"/>
                <a:ea typeface="JetBrains Mono"/>
              </a:rPr>
              <a:t>.</a:t>
            </a:r>
            <a:r>
              <a:rPr kumimoji="0" lang="zh-CN" altLang="zh-CN" sz="1600" b="0" i="0" u="none" strike="noStrike" cap="none" normalizeH="0" baseline="0" dirty="0">
                <a:ln>
                  <a:noFill/>
                </a:ln>
                <a:solidFill>
                  <a:srgbClr val="871094"/>
                </a:solidFill>
                <a:effectLst/>
                <a:latin typeface="Arial Unicode MS"/>
                <a:ea typeface="JetBrains Mono"/>
              </a:rPr>
              <a:t>xh</a:t>
            </a:r>
            <a:br>
              <a:rPr kumimoji="0" lang="zh-CN" altLang="zh-CN" sz="1600" b="0" i="0" u="none" strike="noStrike" cap="none" normalizeH="0" baseline="0" dirty="0">
                <a:ln>
                  <a:noFill/>
                </a:ln>
                <a:solidFill>
                  <a:srgbClr val="871094"/>
                </a:solidFill>
                <a:effectLst/>
                <a:latin typeface="Arial Unicode MS"/>
                <a:ea typeface="JetBrains Mono"/>
              </a:rPr>
            </a:br>
            <a:r>
              <a:rPr kumimoji="0" lang="zh-CN" altLang="zh-CN" sz="1600" b="0" i="0" u="none" strike="noStrike" cap="none" normalizeH="0" baseline="0" dirty="0">
                <a:ln>
                  <a:noFill/>
                </a:ln>
                <a:solidFill>
                  <a:srgbClr val="871094"/>
                </a:solidFill>
                <a:effectLst/>
                <a:latin typeface="Arial Unicode MS"/>
                <a:ea typeface="JetBrains Mono"/>
              </a:rPr>
              <a:t>               </a:t>
            </a:r>
            <a:r>
              <a:rPr kumimoji="0" lang="zh-CN" altLang="zh-CN" sz="1600" b="0" i="0" u="none" strike="noStrike" cap="none" normalizeH="0" baseline="0" dirty="0">
                <a:ln>
                  <a:noFill/>
                </a:ln>
                <a:solidFill>
                  <a:srgbClr val="0033B3"/>
                </a:solidFill>
                <a:effectLst/>
                <a:latin typeface="Arial Unicode MS"/>
                <a:ea typeface="JetBrains Mono"/>
              </a:rPr>
              <a:t>and </a:t>
            </a:r>
            <a:r>
              <a:rPr kumimoji="0" lang="zh-CN" altLang="zh-CN" sz="1600" b="0" i="0" u="none" strike="noStrike" cap="none" normalizeH="0" baseline="0" dirty="0">
                <a:ln>
                  <a:noFill/>
                </a:ln>
                <a:solidFill>
                  <a:srgbClr val="000000"/>
                </a:solidFill>
                <a:effectLst/>
                <a:latin typeface="Arial Unicode MS"/>
                <a:ea typeface="JetBrains Mono"/>
              </a:rPr>
              <a:t>Lostxf </a:t>
            </a:r>
            <a:r>
              <a:rPr kumimoji="0" lang="zh-CN" altLang="zh-CN" sz="1600" b="0" i="0" u="none" strike="noStrike" cap="none" normalizeH="0" baseline="0" dirty="0">
                <a:ln>
                  <a:noFill/>
                </a:ln>
                <a:solidFill>
                  <a:srgbClr val="080808"/>
                </a:solidFill>
                <a:effectLst/>
                <a:latin typeface="Arial Unicode MS"/>
                <a:ea typeface="JetBrains Mono"/>
              </a:rPr>
              <a:t>&gt; </a:t>
            </a:r>
            <a:r>
              <a:rPr kumimoji="0" lang="zh-CN" altLang="zh-CN" sz="1600" b="0" i="0" u="none" strike="noStrike" cap="none" normalizeH="0" baseline="0" dirty="0">
                <a:ln>
                  <a:noFill/>
                </a:ln>
                <a:solidFill>
                  <a:srgbClr val="1750EB"/>
                </a:solidFill>
                <a:effectLst/>
                <a:latin typeface="Arial Unicode MS"/>
                <a:ea typeface="JetBrains Mono"/>
              </a:rPr>
              <a:t>0.5 </a:t>
            </a:r>
            <a:r>
              <a:rPr kumimoji="0" lang="zh-CN" altLang="zh-CN" sz="1600" b="0" i="0" u="none" strike="noStrike" cap="none" normalizeH="0" baseline="0" dirty="0">
                <a:ln>
                  <a:noFill/>
                </a:ln>
                <a:solidFill>
                  <a:srgbClr val="080808"/>
                </a:solidFill>
                <a:effectLst/>
                <a:latin typeface="Arial Unicode MS"/>
                <a:ea typeface="JetBrains Mono"/>
              </a:rPr>
              <a:t>* </a:t>
            </a:r>
            <a:r>
              <a:rPr kumimoji="0" lang="zh-CN" altLang="zh-CN" sz="1600" b="0" i="0" u="none" strike="noStrike" cap="none" normalizeH="0" baseline="0" dirty="0">
                <a:ln>
                  <a:noFill/>
                </a:ln>
                <a:solidFill>
                  <a:srgbClr val="000000"/>
                </a:solidFill>
                <a:effectLst/>
                <a:latin typeface="Arial Unicode MS"/>
                <a:ea typeface="JetBrains Mono"/>
              </a:rPr>
              <a:t>Sumxf</a:t>
            </a:r>
            <a:r>
              <a:rPr kumimoji="0" lang="zh-CN" altLang="zh-CN" sz="1600" b="0" i="0" u="none" strike="noStrike" cap="none" normalizeH="0" baseline="0" dirty="0">
                <a:ln>
                  <a:noFill/>
                </a:ln>
                <a:solidFill>
                  <a:srgbClr val="080808"/>
                </a:solidFill>
                <a:effectLst/>
                <a:latin typeface="Arial Unicode MS"/>
                <a:ea typeface="JetBrains Mono"/>
              </a:rPr>
              <a:t>)</a:t>
            </a:r>
            <a:endParaRPr kumimoji="0" lang="zh-CN" altLang="zh-CN" sz="3600" b="0" i="0" u="none" strike="noStrike" cap="none" normalizeH="0" baseline="0" dirty="0">
              <a:ln>
                <a:noFill/>
              </a:ln>
              <a:solidFill>
                <a:schemeClr val="tx1"/>
              </a:solidFill>
              <a:effectLst/>
              <a:latin typeface="Arial" panose="020B0604020202020204" pitchFamily="34" charset="0"/>
            </a:endParaRPr>
          </a:p>
        </p:txBody>
      </p:sp>
      <p:pic>
        <p:nvPicPr>
          <p:cNvPr id="8" name="图片 7">
            <a:extLst>
              <a:ext uri="{FF2B5EF4-FFF2-40B4-BE49-F238E27FC236}">
                <a16:creationId xmlns:a16="http://schemas.microsoft.com/office/drawing/2014/main" id="{D19D6C93-73E2-4880-8B09-DE67F7CB890C}"/>
              </a:ext>
            </a:extLst>
          </p:cNvPr>
          <p:cNvPicPr>
            <a:picLocks noChangeAspect="1"/>
          </p:cNvPicPr>
          <p:nvPr/>
        </p:nvPicPr>
        <p:blipFill rotWithShape="1">
          <a:blip r:embed="rId4"/>
          <a:srcRect r="1289"/>
          <a:stretch/>
        </p:blipFill>
        <p:spPr>
          <a:xfrm>
            <a:off x="47625" y="2693260"/>
            <a:ext cx="8505825" cy="2117697"/>
          </a:xfrm>
          <a:prstGeom prst="rect">
            <a:avLst/>
          </a:prstGeom>
        </p:spPr>
      </p:pic>
      <p:sp>
        <p:nvSpPr>
          <p:cNvPr id="11" name="矩形 10">
            <a:extLst>
              <a:ext uri="{FF2B5EF4-FFF2-40B4-BE49-F238E27FC236}">
                <a16:creationId xmlns:a16="http://schemas.microsoft.com/office/drawing/2014/main" id="{FA78C253-BC09-4CB0-9A9D-14775C5A5870}"/>
              </a:ext>
            </a:extLst>
          </p:cNvPr>
          <p:cNvSpPr/>
          <p:nvPr/>
        </p:nvSpPr>
        <p:spPr>
          <a:xfrm>
            <a:off x="47625" y="3646956"/>
            <a:ext cx="8505825" cy="252279"/>
          </a:xfrm>
          <a:prstGeom prst="rect">
            <a:avLst/>
          </a:prstGeom>
          <a:noFill/>
          <a:ln w="19050">
            <a:solidFill>
              <a:srgbClr val="418A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3001817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531162" y="2999597"/>
            <a:ext cx="3568890" cy="1648603"/>
          </a:xfrm>
        </p:spPr>
        <p:txBody>
          <a:bodyPr/>
          <a:lstStyle/>
          <a:p>
            <a:pPr>
              <a:spcBef>
                <a:spcPts val="0"/>
              </a:spcBef>
            </a:pPr>
            <a:r>
              <a:rPr lang="zh-CN" altLang="en-US" dirty="0"/>
              <a:t>问题</a:t>
            </a:r>
            <a:r>
              <a:rPr lang="en-US" altLang="zh-CN" dirty="0"/>
              <a:t>3</a:t>
            </a:r>
            <a:endParaRPr lang="zh-CN" altLang="en-US" dirty="0"/>
          </a:p>
        </p:txBody>
      </p:sp>
      <p:sp>
        <p:nvSpPr>
          <p:cNvPr id="4" name="文本占位符 3"/>
          <p:cNvSpPr>
            <a:spLocks noGrp="1"/>
          </p:cNvSpPr>
          <p:nvPr>
            <p:ph type="body" sz="quarter" idx="12"/>
          </p:nvPr>
        </p:nvSpPr>
        <p:spPr/>
        <p:txBody>
          <a:bodyPr/>
          <a:lstStyle/>
          <a:p>
            <a:r>
              <a:rPr lang="en-US" altLang="zh-CN" dirty="0"/>
              <a:t>03</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15939" y="1408725"/>
            <a:ext cx="10890414" cy="1163845"/>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Times New Roman" panose="02020603050405020304" pitchFamily="18" charset="0"/>
                <a:ea typeface="+mj-ea"/>
                <a:cs typeface="Times New Roman" panose="02020603050405020304" pitchFamily="18" charset="0"/>
              </a:rPr>
              <a:t>设计一个能更新的视图，要求更新后的数据满足视图定义的范围：“系统结构”还</a:t>
            </a:r>
            <a:r>
              <a:rPr lang="zh-CN" altLang="en-US" sz="2800" dirty="0">
                <a:solidFill>
                  <a:srgbClr val="C00000"/>
                </a:solidFill>
                <a:latin typeface="Times New Roman" panose="02020603050405020304" pitchFamily="18" charset="0"/>
                <a:ea typeface="+mj-ea"/>
                <a:cs typeface="Times New Roman" panose="02020603050405020304" pitchFamily="18" charset="0"/>
              </a:rPr>
              <a:t>未有</a:t>
            </a:r>
            <a:r>
              <a:rPr lang="zh-CN" altLang="en-US" sz="2800" dirty="0">
                <a:gradFill>
                  <a:gsLst>
                    <a:gs pos="100000">
                      <a:schemeClr val="accent4"/>
                    </a:gs>
                    <a:gs pos="23000">
                      <a:schemeClr val="accent1">
                        <a:alpha val="95000"/>
                      </a:schemeClr>
                    </a:gs>
                  </a:gsLst>
                  <a:lin ang="2700000" scaled="1"/>
                </a:gradFill>
                <a:latin typeface="Times New Roman" panose="02020603050405020304" pitchFamily="18" charset="0"/>
                <a:ea typeface="+mj-ea"/>
                <a:cs typeface="Times New Roman" panose="02020603050405020304" pitchFamily="18" charset="0"/>
              </a:rPr>
              <a:t>总评成绩的选课视图。 </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4" name="文本占位符 2"/>
          <p:cNvSpPr>
            <a:spLocks noGrp="1"/>
          </p:cNvSpPr>
          <p:nvPr>
            <p:ph type="body" sz="quarter" idx="10"/>
          </p:nvPr>
        </p:nvSpPr>
        <p:spPr>
          <a:xfrm>
            <a:off x="515939" y="304800"/>
            <a:ext cx="10036427" cy="562293"/>
          </a:xfrm>
        </p:spPr>
        <p:txBody>
          <a:bodyPr/>
          <a:lstStyle/>
          <a:p>
            <a:r>
              <a:rPr lang="zh-CN" altLang="en-US" dirty="0">
                <a:latin typeface="Times New Roman" panose="02020603050405020304" pitchFamily="18" charset="0"/>
                <a:cs typeface="Times New Roman" panose="02020603050405020304" pitchFamily="18" charset="0"/>
              </a:rPr>
              <a:t>问题</a:t>
            </a:r>
            <a:r>
              <a:rPr lang="en-US" altLang="zh-CN" dirty="0"/>
              <a:t>3</a:t>
            </a:r>
            <a:endParaRPr lang="zh-CN" altLang="en-US" dirty="0">
              <a:latin typeface="Times New Roman" panose="02020603050405020304" pitchFamily="18" charset="0"/>
              <a:cs typeface="Times New Roman" panose="02020603050405020304" pitchFamily="18" charset="0"/>
            </a:endParaRPr>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000" y="2666299"/>
            <a:ext cx="8886004" cy="2241723"/>
          </a:xfrm>
          <a:prstGeom prst="rect">
            <a:avLst/>
          </a:prstGeom>
        </p:spPr>
      </p:pic>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000" y="5210175"/>
            <a:ext cx="10477500" cy="1343025"/>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15939" y="1408725"/>
            <a:ext cx="10890414" cy="603691"/>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Times New Roman" panose="02020603050405020304" pitchFamily="18" charset="0"/>
                <a:ea typeface="+mj-ea"/>
                <a:cs typeface="Times New Roman" panose="02020603050405020304" pitchFamily="18" charset="0"/>
              </a:rPr>
              <a:t>视图更新操作的规则：</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4" name="文本占位符 2"/>
          <p:cNvSpPr>
            <a:spLocks noGrp="1"/>
          </p:cNvSpPr>
          <p:nvPr>
            <p:ph type="body" sz="quarter" idx="10"/>
          </p:nvPr>
        </p:nvSpPr>
        <p:spPr>
          <a:xfrm>
            <a:off x="515939" y="304800"/>
            <a:ext cx="10036427" cy="562293"/>
          </a:xfrm>
        </p:spPr>
        <p:txBody>
          <a:bodyPr/>
          <a:lstStyle/>
          <a:p>
            <a:r>
              <a:rPr lang="zh-CN" altLang="en-US" dirty="0">
                <a:latin typeface="Times New Roman" panose="02020603050405020304" pitchFamily="18" charset="0"/>
                <a:cs typeface="Times New Roman" panose="02020603050405020304" pitchFamily="18" charset="0"/>
              </a:rPr>
              <a:t>问题</a:t>
            </a:r>
            <a:r>
              <a:rPr lang="en-US" altLang="zh-CN" dirty="0"/>
              <a:t>3</a:t>
            </a:r>
            <a:endParaRPr lang="zh-CN" altLang="en-US" dirty="0">
              <a:latin typeface="Times New Roman" panose="02020603050405020304" pitchFamily="18" charset="0"/>
              <a:cs typeface="Times New Roman" panose="02020603050405020304" pitchFamily="18" charset="0"/>
            </a:endParaRPr>
          </a:p>
        </p:txBody>
      </p:sp>
      <p:sp>
        <p:nvSpPr>
          <p:cNvPr id="2" name="文本框 1"/>
          <p:cNvSpPr txBox="1"/>
          <p:nvPr/>
        </p:nvSpPr>
        <p:spPr>
          <a:xfrm>
            <a:off x="606000" y="2288397"/>
            <a:ext cx="10800353" cy="3966535"/>
          </a:xfrm>
          <a:prstGeom prst="rect">
            <a:avLst/>
          </a:prstGeom>
          <a:noFill/>
        </p:spPr>
        <p:txBody>
          <a:bodyPr wrap="square" rtlCol="0">
            <a:spAutoFit/>
          </a:bodyPr>
          <a:lstStyle/>
          <a:p>
            <a:pPr marL="342900" indent="-342900" algn="just">
              <a:lnSpc>
                <a:spcPct val="130000"/>
              </a:lnSpc>
              <a:buFont typeface="Wingdings" panose="05000000000000000000" pitchFamily="2" charset="2"/>
              <a:buChar char="l"/>
            </a:pPr>
            <a:r>
              <a:rPr lang="zh-CN" altLang="en-US" sz="2800" dirty="0">
                <a:solidFill>
                  <a:schemeClr val="tx2"/>
                </a:solidFill>
                <a:latin typeface="+mn-ea"/>
              </a:rPr>
              <a:t>如果一个视图是</a:t>
            </a:r>
            <a:r>
              <a:rPr lang="zh-CN" altLang="en-US" sz="2800" b="1" dirty="0">
                <a:solidFill>
                  <a:schemeClr val="tx2"/>
                </a:solidFill>
                <a:effectLst>
                  <a:outerShdw blurRad="38100" dist="38100" dir="2700000" algn="tl">
                    <a:srgbClr val="000000">
                      <a:alpha val="43137"/>
                    </a:srgbClr>
                  </a:outerShdw>
                </a:effectLst>
                <a:latin typeface="+mn-ea"/>
              </a:rPr>
              <a:t>从多个基本表使用链接操作导出的</a:t>
            </a:r>
            <a:r>
              <a:rPr lang="zh-CN" altLang="en-US" sz="2800" dirty="0">
                <a:solidFill>
                  <a:schemeClr val="tx2"/>
                </a:solidFill>
                <a:latin typeface="+mn-ea"/>
              </a:rPr>
              <a:t>，那么</a:t>
            </a:r>
            <a:r>
              <a:rPr lang="zh-CN" altLang="en-US" sz="2800" b="1" dirty="0">
                <a:solidFill>
                  <a:schemeClr val="tx2"/>
                </a:solidFill>
                <a:effectLst>
                  <a:outerShdw blurRad="38100" dist="38100" dir="2700000" algn="tl">
                    <a:srgbClr val="000000">
                      <a:alpha val="43137"/>
                    </a:srgbClr>
                  </a:outerShdw>
                </a:effectLst>
                <a:latin typeface="+mn-ea"/>
              </a:rPr>
              <a:t>不允许</a:t>
            </a:r>
            <a:r>
              <a:rPr lang="zh-CN" altLang="en-US" sz="2800" dirty="0">
                <a:solidFill>
                  <a:schemeClr val="tx2"/>
                </a:solidFill>
                <a:latin typeface="+mn-ea"/>
              </a:rPr>
              <a:t>对这个视图执行更新操作；</a:t>
            </a:r>
            <a:endParaRPr lang="en-US" altLang="zh-CN" sz="2800" dirty="0">
              <a:solidFill>
                <a:schemeClr val="tx2"/>
              </a:solidFill>
              <a:latin typeface="+mn-ea"/>
            </a:endParaRPr>
          </a:p>
          <a:p>
            <a:pPr marL="342900" indent="-342900" algn="just">
              <a:lnSpc>
                <a:spcPct val="130000"/>
              </a:lnSpc>
              <a:buFont typeface="Wingdings" panose="05000000000000000000" pitchFamily="2" charset="2"/>
              <a:buChar char="l"/>
            </a:pPr>
            <a:r>
              <a:rPr lang="zh-CN" altLang="en-US" sz="2800" dirty="0">
                <a:solidFill>
                  <a:schemeClr val="tx2"/>
                </a:solidFill>
                <a:latin typeface="+mn-ea"/>
              </a:rPr>
              <a:t>如果在导出视图的过程中，</a:t>
            </a:r>
            <a:r>
              <a:rPr lang="zh-CN" altLang="en-US" sz="2800" b="1" dirty="0">
                <a:solidFill>
                  <a:schemeClr val="tx2"/>
                </a:solidFill>
                <a:effectLst>
                  <a:outerShdw blurRad="38100" dist="38100" dir="2700000" algn="tl">
                    <a:srgbClr val="000000">
                      <a:alpha val="43137"/>
                    </a:srgbClr>
                  </a:outerShdw>
                </a:effectLst>
                <a:latin typeface="+mn-ea"/>
              </a:rPr>
              <a:t>使用了分组和聚合操作</a:t>
            </a:r>
            <a:r>
              <a:rPr lang="zh-CN" altLang="en-US" sz="2800" dirty="0">
                <a:solidFill>
                  <a:schemeClr val="tx2"/>
                </a:solidFill>
                <a:latin typeface="+mn-ea"/>
              </a:rPr>
              <a:t>，也</a:t>
            </a:r>
            <a:r>
              <a:rPr lang="zh-CN" altLang="en-US" sz="2800" b="1" dirty="0">
                <a:solidFill>
                  <a:schemeClr val="tx2"/>
                </a:solidFill>
                <a:effectLst>
                  <a:outerShdw blurRad="38100" dist="38100" dir="2700000" algn="tl">
                    <a:srgbClr val="000000">
                      <a:alpha val="43137"/>
                    </a:srgbClr>
                  </a:outerShdw>
                </a:effectLst>
                <a:latin typeface="+mn-ea"/>
              </a:rPr>
              <a:t>不允许</a:t>
            </a:r>
            <a:r>
              <a:rPr lang="zh-CN" altLang="en-US" sz="2800" dirty="0">
                <a:solidFill>
                  <a:schemeClr val="tx2"/>
                </a:solidFill>
                <a:latin typeface="+mn-ea"/>
              </a:rPr>
              <a:t>对这个视图进行更新操作；</a:t>
            </a:r>
            <a:endParaRPr lang="en-US" altLang="zh-CN" sz="2800" dirty="0">
              <a:solidFill>
                <a:schemeClr val="tx2"/>
              </a:solidFill>
              <a:latin typeface="+mn-ea"/>
            </a:endParaRPr>
          </a:p>
          <a:p>
            <a:pPr marL="342900" indent="-342900" algn="just">
              <a:lnSpc>
                <a:spcPct val="130000"/>
              </a:lnSpc>
              <a:buFont typeface="Wingdings" panose="05000000000000000000" pitchFamily="2" charset="2"/>
              <a:buChar char="l"/>
            </a:pPr>
            <a:r>
              <a:rPr lang="zh-CN" altLang="en-US" sz="2800" dirty="0">
                <a:solidFill>
                  <a:schemeClr val="tx2"/>
                </a:solidFill>
                <a:latin typeface="+mn-ea"/>
              </a:rPr>
              <a:t>如果这个视图是</a:t>
            </a:r>
            <a:r>
              <a:rPr lang="zh-CN" altLang="en-US" sz="2800" b="1" dirty="0">
                <a:solidFill>
                  <a:schemeClr val="tx2"/>
                </a:solidFill>
                <a:effectLst>
                  <a:outerShdw blurRad="38100" dist="38100" dir="2700000" algn="tl">
                    <a:srgbClr val="000000">
                      <a:alpha val="43137"/>
                    </a:srgbClr>
                  </a:outerShdw>
                </a:effectLst>
                <a:latin typeface="+mn-ea"/>
              </a:rPr>
              <a:t>从单个基本表使用选择、投影操作导出的，并且包含了基本表的主键和某个候选键</a:t>
            </a:r>
            <a:r>
              <a:rPr lang="zh-CN" altLang="en-US" sz="2800" dirty="0">
                <a:solidFill>
                  <a:schemeClr val="tx2"/>
                </a:solidFill>
                <a:latin typeface="+mn-ea"/>
              </a:rPr>
              <a:t>，这样的视图称为“行列子集视图”，</a:t>
            </a:r>
            <a:r>
              <a:rPr lang="zh-CN" altLang="en-US" sz="2800" b="1" dirty="0">
                <a:solidFill>
                  <a:schemeClr val="tx2"/>
                </a:solidFill>
                <a:effectLst>
                  <a:outerShdw blurRad="38100" dist="38100" dir="2700000" algn="tl">
                    <a:srgbClr val="000000">
                      <a:alpha val="43137"/>
                    </a:srgbClr>
                  </a:outerShdw>
                </a:effectLst>
                <a:latin typeface="+mn-ea"/>
              </a:rPr>
              <a:t>可以被执行</a:t>
            </a:r>
            <a:r>
              <a:rPr lang="zh-CN" altLang="en-US" sz="2800" dirty="0">
                <a:solidFill>
                  <a:schemeClr val="tx2"/>
                </a:solidFill>
                <a:latin typeface="+mn-ea"/>
              </a:rPr>
              <a:t>更新操作；</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15939" y="1454030"/>
            <a:ext cx="10409565" cy="1011752"/>
          </a:xfrm>
          <a:prstGeom prst="rect">
            <a:avLst/>
          </a:prstGeom>
          <a:noFill/>
        </p:spPr>
        <p:txBody>
          <a:bodyPr wrap="square" rtlCol="0">
            <a:spAutoFit/>
          </a:bodyPr>
          <a:lstStyle/>
          <a:p>
            <a:pPr algn="just">
              <a:lnSpc>
                <a:spcPct val="130000"/>
              </a:lnSpc>
            </a:pPr>
            <a:r>
              <a:rPr lang="zh-CN" altLang="en-US" sz="2400" dirty="0">
                <a:gradFill>
                  <a:gsLst>
                    <a:gs pos="100000">
                      <a:schemeClr val="accent4"/>
                    </a:gs>
                    <a:gs pos="23000">
                      <a:schemeClr val="accent1">
                        <a:alpha val="95000"/>
                      </a:schemeClr>
                    </a:gs>
                  </a:gsLst>
                  <a:lin ang="2700000" scaled="1"/>
                </a:gradFill>
                <a:latin typeface="+mj-lt"/>
                <a:ea typeface="+mj-ea"/>
              </a:rPr>
              <a:t>插入数据（</a:t>
            </a:r>
            <a:r>
              <a:rPr lang="en-US" altLang="zh-CN" sz="2400" dirty="0">
                <a:gradFill>
                  <a:gsLst>
                    <a:gs pos="100000">
                      <a:schemeClr val="accent4"/>
                    </a:gs>
                    <a:gs pos="23000">
                      <a:schemeClr val="accent1">
                        <a:alpha val="95000"/>
                      </a:schemeClr>
                    </a:gs>
                  </a:gsLst>
                  <a:lin ang="2700000" scaled="1"/>
                </a:gradFill>
                <a:latin typeface="+mj-lt"/>
                <a:ea typeface="+mj-ea"/>
              </a:rPr>
              <a:t>1107, 2013-2014</a:t>
            </a:r>
            <a:r>
              <a:rPr lang="zh-CN" altLang="en-US" sz="2400" dirty="0">
                <a:gradFill>
                  <a:gsLst>
                    <a:gs pos="100000">
                      <a:schemeClr val="accent4"/>
                    </a:gs>
                    <a:gs pos="23000">
                      <a:schemeClr val="accent1">
                        <a:alpha val="95000"/>
                      </a:schemeClr>
                    </a:gs>
                  </a:gsLst>
                  <a:lin ang="2700000" scaled="1"/>
                </a:gradFill>
                <a:latin typeface="+mj-lt"/>
                <a:ea typeface="+mj-ea"/>
              </a:rPr>
              <a:t>秋季</a:t>
            </a:r>
            <a:r>
              <a:rPr lang="en-US" altLang="zh-CN" sz="2400" dirty="0">
                <a:gradFill>
                  <a:gsLst>
                    <a:gs pos="100000">
                      <a:schemeClr val="accent4"/>
                    </a:gs>
                    <a:gs pos="23000">
                      <a:schemeClr val="accent1">
                        <a:alpha val="95000"/>
                      </a:schemeClr>
                    </a:gs>
                  </a:gsLst>
                  <a:lin ang="2700000" scaled="1"/>
                </a:gradFill>
                <a:latin typeface="+mj-lt"/>
                <a:ea typeface="+mj-ea"/>
              </a:rPr>
              <a:t>, 08305004,   0101, null</a:t>
            </a:r>
            <a:r>
              <a:rPr lang="zh-CN" altLang="en-US" sz="2400" dirty="0">
                <a:gradFill>
                  <a:gsLst>
                    <a:gs pos="100000">
                      <a:schemeClr val="accent4"/>
                    </a:gs>
                    <a:gs pos="23000">
                      <a:schemeClr val="accent1">
                        <a:alpha val="95000"/>
                      </a:schemeClr>
                    </a:gs>
                  </a:gsLst>
                  <a:lin ang="2700000" scaled="1"/>
                </a:gradFill>
                <a:latin typeface="+mj-lt"/>
                <a:ea typeface="+mj-ea"/>
              </a:rPr>
              <a:t>，</a:t>
            </a:r>
            <a:r>
              <a:rPr lang="en-US" altLang="zh-CN" sz="2400" dirty="0">
                <a:gradFill>
                  <a:gsLst>
                    <a:gs pos="100000">
                      <a:schemeClr val="accent4"/>
                    </a:gs>
                    <a:gs pos="23000">
                      <a:schemeClr val="accent1">
                        <a:alpha val="95000"/>
                      </a:schemeClr>
                    </a:gs>
                  </a:gsLst>
                  <a:lin ang="2700000" scaled="1"/>
                </a:gradFill>
                <a:latin typeface="+mj-lt"/>
                <a:ea typeface="+mj-ea"/>
              </a:rPr>
              <a:t>null</a:t>
            </a:r>
            <a:r>
              <a:rPr lang="zh-CN" altLang="en-US" sz="2400" dirty="0">
                <a:gradFill>
                  <a:gsLst>
                    <a:gs pos="100000">
                      <a:schemeClr val="accent4"/>
                    </a:gs>
                    <a:gs pos="23000">
                      <a:schemeClr val="accent1">
                        <a:alpha val="95000"/>
                      </a:schemeClr>
                    </a:gs>
                  </a:gsLst>
                  <a:lin ang="2700000" scaled="1"/>
                </a:gradFill>
                <a:latin typeface="+mj-lt"/>
                <a:ea typeface="+mj-ea"/>
              </a:rPr>
              <a:t>，</a:t>
            </a:r>
            <a:r>
              <a:rPr lang="en-US" altLang="zh-CN" sz="2400" dirty="0">
                <a:gradFill>
                  <a:gsLst>
                    <a:gs pos="100000">
                      <a:schemeClr val="accent4"/>
                    </a:gs>
                    <a:gs pos="23000">
                      <a:schemeClr val="accent1">
                        <a:alpha val="95000"/>
                      </a:schemeClr>
                    </a:gs>
                  </a:gsLst>
                  <a:lin ang="2700000" scaled="1"/>
                </a:gradFill>
                <a:latin typeface="+mj-lt"/>
                <a:ea typeface="+mj-ea"/>
              </a:rPr>
              <a:t>null</a:t>
            </a:r>
            <a:r>
              <a:rPr lang="zh-CN" altLang="en-US" sz="2400" dirty="0">
                <a:gradFill>
                  <a:gsLst>
                    <a:gs pos="100000">
                      <a:schemeClr val="accent4"/>
                    </a:gs>
                    <a:gs pos="23000">
                      <a:schemeClr val="accent1">
                        <a:alpha val="95000"/>
                      </a:schemeClr>
                    </a:gs>
                  </a:gsLst>
                  <a:lin ang="2700000" scaled="1"/>
                </a:gradFill>
                <a:latin typeface="+mj-lt"/>
                <a:ea typeface="+mj-ea"/>
              </a:rPr>
              <a:t>）</a:t>
            </a:r>
            <a:endParaRPr lang="en-US" altLang="zh-CN" sz="2400" dirty="0">
              <a:gradFill>
                <a:gsLst>
                  <a:gs pos="100000">
                    <a:schemeClr val="accent4"/>
                  </a:gs>
                  <a:gs pos="23000">
                    <a:schemeClr val="accent1">
                      <a:alpha val="95000"/>
                    </a:schemeClr>
                  </a:gs>
                </a:gsLst>
                <a:lin ang="2700000" scaled="1"/>
              </a:gradFill>
              <a:latin typeface="+mj-lt"/>
              <a:ea typeface="+mj-ea"/>
            </a:endParaRPr>
          </a:p>
          <a:p>
            <a:pPr algn="just">
              <a:lnSpc>
                <a:spcPct val="130000"/>
              </a:lnSpc>
            </a:pPr>
            <a:r>
              <a:rPr lang="zh-CN" altLang="en-US" sz="2400" dirty="0">
                <a:gradFill>
                  <a:gsLst>
                    <a:gs pos="100000">
                      <a:schemeClr val="accent4"/>
                    </a:gs>
                    <a:gs pos="23000">
                      <a:schemeClr val="accent1">
                        <a:alpha val="95000"/>
                      </a:schemeClr>
                    </a:gs>
                  </a:gsLst>
                  <a:lin ang="2700000" scaled="1"/>
                </a:gradFill>
                <a:latin typeface="+mj-lt"/>
                <a:ea typeface="+mj-ea"/>
              </a:rPr>
              <a:t>插入数据（</a:t>
            </a:r>
            <a:r>
              <a:rPr lang="en-US" altLang="zh-CN" sz="2400" dirty="0">
                <a:gradFill>
                  <a:gsLst>
                    <a:gs pos="100000">
                      <a:schemeClr val="accent4"/>
                    </a:gs>
                    <a:gs pos="23000">
                      <a:schemeClr val="accent1">
                        <a:alpha val="95000"/>
                      </a:schemeClr>
                    </a:gs>
                  </a:gsLst>
                  <a:lin ang="2700000" scaled="1"/>
                </a:gradFill>
                <a:latin typeface="+mj-lt"/>
                <a:ea typeface="+mj-ea"/>
              </a:rPr>
              <a:t>1107, 2012-2013</a:t>
            </a:r>
            <a:r>
              <a:rPr lang="zh-CN" altLang="en-US" sz="2400" dirty="0">
                <a:gradFill>
                  <a:gsLst>
                    <a:gs pos="100000">
                      <a:schemeClr val="accent4"/>
                    </a:gs>
                    <a:gs pos="23000">
                      <a:schemeClr val="accent1">
                        <a:alpha val="95000"/>
                      </a:schemeClr>
                    </a:gs>
                  </a:gsLst>
                  <a:lin ang="2700000" scaled="1"/>
                </a:gradFill>
                <a:latin typeface="+mj-lt"/>
                <a:ea typeface="+mj-ea"/>
              </a:rPr>
              <a:t>冬季</a:t>
            </a:r>
            <a:r>
              <a:rPr lang="en-US" altLang="zh-CN" sz="2400" dirty="0">
                <a:gradFill>
                  <a:gsLst>
                    <a:gs pos="100000">
                      <a:schemeClr val="accent4"/>
                    </a:gs>
                    <a:gs pos="23000">
                      <a:schemeClr val="accent1">
                        <a:alpha val="95000"/>
                      </a:schemeClr>
                    </a:gs>
                  </a:gsLst>
                  <a:lin ang="2700000" scaled="1"/>
                </a:gradFill>
                <a:latin typeface="+mj-lt"/>
                <a:ea typeface="+mj-ea"/>
              </a:rPr>
              <a:t>, 08305002</a:t>
            </a:r>
            <a:r>
              <a:rPr lang="zh-CN" altLang="en-US" sz="2400" dirty="0">
                <a:gradFill>
                  <a:gsLst>
                    <a:gs pos="100000">
                      <a:schemeClr val="accent4"/>
                    </a:gs>
                    <a:gs pos="23000">
                      <a:schemeClr val="accent1">
                        <a:alpha val="95000"/>
                      </a:schemeClr>
                    </a:gs>
                  </a:gsLst>
                  <a:lin ang="2700000" scaled="1"/>
                </a:gradFill>
                <a:latin typeface="+mj-lt"/>
                <a:ea typeface="+mj-ea"/>
              </a:rPr>
              <a:t>，</a:t>
            </a:r>
            <a:r>
              <a:rPr lang="en-US" altLang="zh-CN" sz="2400" dirty="0">
                <a:gradFill>
                  <a:gsLst>
                    <a:gs pos="100000">
                      <a:schemeClr val="accent4"/>
                    </a:gs>
                    <a:gs pos="23000">
                      <a:schemeClr val="accent1">
                        <a:alpha val="95000"/>
                      </a:schemeClr>
                    </a:gs>
                  </a:gsLst>
                  <a:lin ang="2700000" scaled="1"/>
                </a:gradFill>
                <a:latin typeface="+mj-lt"/>
                <a:ea typeface="+mj-ea"/>
              </a:rPr>
              <a:t>0102, null</a:t>
            </a:r>
            <a:r>
              <a:rPr lang="zh-CN" altLang="en-US" sz="2400" dirty="0">
                <a:gradFill>
                  <a:gsLst>
                    <a:gs pos="100000">
                      <a:schemeClr val="accent4"/>
                    </a:gs>
                    <a:gs pos="23000">
                      <a:schemeClr val="accent1">
                        <a:alpha val="95000"/>
                      </a:schemeClr>
                    </a:gs>
                  </a:gsLst>
                  <a:lin ang="2700000" scaled="1"/>
                </a:gradFill>
                <a:latin typeface="+mj-lt"/>
                <a:ea typeface="+mj-ea"/>
              </a:rPr>
              <a:t>，</a:t>
            </a:r>
            <a:r>
              <a:rPr lang="en-US" altLang="zh-CN" sz="2400" dirty="0">
                <a:gradFill>
                  <a:gsLst>
                    <a:gs pos="100000">
                      <a:schemeClr val="accent4"/>
                    </a:gs>
                    <a:gs pos="23000">
                      <a:schemeClr val="accent1">
                        <a:alpha val="95000"/>
                      </a:schemeClr>
                    </a:gs>
                  </a:gsLst>
                  <a:lin ang="2700000" scaled="1"/>
                </a:gradFill>
                <a:latin typeface="+mj-lt"/>
                <a:ea typeface="+mj-ea"/>
              </a:rPr>
              <a:t>null</a:t>
            </a:r>
            <a:r>
              <a:rPr lang="zh-CN" altLang="en-US" sz="2400" dirty="0">
                <a:gradFill>
                  <a:gsLst>
                    <a:gs pos="100000">
                      <a:schemeClr val="accent4"/>
                    </a:gs>
                    <a:gs pos="23000">
                      <a:schemeClr val="accent1">
                        <a:alpha val="95000"/>
                      </a:schemeClr>
                    </a:gs>
                  </a:gsLst>
                  <a:lin ang="2700000" scaled="1"/>
                </a:gradFill>
                <a:latin typeface="+mj-lt"/>
                <a:ea typeface="+mj-ea"/>
              </a:rPr>
              <a:t>，</a:t>
            </a:r>
            <a:r>
              <a:rPr lang="en-US" altLang="zh-CN" sz="2400" dirty="0">
                <a:gradFill>
                  <a:gsLst>
                    <a:gs pos="100000">
                      <a:schemeClr val="accent4"/>
                    </a:gs>
                    <a:gs pos="23000">
                      <a:schemeClr val="accent1">
                        <a:alpha val="95000"/>
                      </a:schemeClr>
                    </a:gs>
                  </a:gsLst>
                  <a:lin ang="2700000" scaled="1"/>
                </a:gradFill>
                <a:latin typeface="+mj-lt"/>
                <a:ea typeface="+mj-ea"/>
              </a:rPr>
              <a:t>null</a:t>
            </a:r>
            <a:r>
              <a:rPr lang="zh-CN" altLang="en-US" sz="2400" dirty="0">
                <a:gradFill>
                  <a:gsLst>
                    <a:gs pos="100000">
                      <a:schemeClr val="accent4"/>
                    </a:gs>
                    <a:gs pos="23000">
                      <a:schemeClr val="accent1">
                        <a:alpha val="95000"/>
                      </a:schemeClr>
                    </a:gs>
                  </a:gsLst>
                  <a:lin ang="2700000" scaled="1"/>
                </a:gradFill>
                <a:latin typeface="+mj-lt"/>
                <a:ea typeface="+mj-ea"/>
              </a:rPr>
              <a:t>） </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4" name="文本占位符 2"/>
          <p:cNvSpPr>
            <a:spLocks noGrp="1"/>
          </p:cNvSpPr>
          <p:nvPr>
            <p:ph type="body" sz="quarter" idx="10"/>
          </p:nvPr>
        </p:nvSpPr>
        <p:spPr>
          <a:xfrm>
            <a:off x="515939" y="304800"/>
            <a:ext cx="10036427" cy="562293"/>
          </a:xfrm>
        </p:spPr>
        <p:txBody>
          <a:bodyPr/>
          <a:lstStyle/>
          <a:p>
            <a:r>
              <a:rPr lang="zh-CN" altLang="en-US" dirty="0"/>
              <a:t>问题</a:t>
            </a:r>
            <a:r>
              <a:rPr lang="en-US" altLang="zh-CN" dirty="0"/>
              <a:t>3</a:t>
            </a:r>
            <a:endParaRPr lang="zh-CN" altLang="en-US" dirty="0"/>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000" y="2754280"/>
            <a:ext cx="8522234" cy="674720"/>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000" y="3733819"/>
            <a:ext cx="8522233" cy="687277"/>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018" y="4755945"/>
            <a:ext cx="11791950" cy="600075"/>
          </a:xfrm>
          <a:prstGeom prst="rect">
            <a:avLst/>
          </a:prstGeom>
        </p:spPr>
      </p:pic>
      <p:pic>
        <p:nvPicPr>
          <p:cNvPr id="14" name="图片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018" y="5690870"/>
            <a:ext cx="11791950" cy="691948"/>
          </a:xfrm>
          <a:prstGeom prst="rect">
            <a:avLst/>
          </a:prstGeom>
        </p:spPr>
      </p:pic>
      <p:cxnSp>
        <p:nvCxnSpPr>
          <p:cNvPr id="18" name="直接连接符 17"/>
          <p:cNvCxnSpPr/>
          <p:nvPr/>
        </p:nvCxnSpPr>
        <p:spPr>
          <a:xfrm>
            <a:off x="7669924" y="5139559"/>
            <a:ext cx="4091152" cy="0"/>
          </a:xfrm>
          <a:prstGeom prst="line">
            <a:avLst/>
          </a:prstGeom>
          <a:ln w="28575" cap="rnd">
            <a:solidFill>
              <a:srgbClr val="FFFF0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54876" y="5342882"/>
            <a:ext cx="2653862" cy="0"/>
          </a:xfrm>
          <a:prstGeom prst="line">
            <a:avLst/>
          </a:prstGeom>
          <a:ln w="28575" cap="rnd">
            <a:solidFill>
              <a:srgbClr val="FFFF0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7669924" y="6111766"/>
            <a:ext cx="4091152" cy="0"/>
          </a:xfrm>
          <a:prstGeom prst="line">
            <a:avLst/>
          </a:prstGeom>
          <a:ln w="28575" cap="rnd">
            <a:solidFill>
              <a:srgbClr val="FFFF0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54876" y="6300952"/>
            <a:ext cx="2653862" cy="0"/>
          </a:xfrm>
          <a:prstGeom prst="line">
            <a:avLst/>
          </a:prstGeom>
          <a:ln w="28575" cap="rnd">
            <a:solidFill>
              <a:srgbClr val="FFFF00"/>
            </a:solidFill>
            <a:round/>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研讨题目</a:t>
            </a:r>
          </a:p>
        </p:txBody>
      </p:sp>
      <p:sp>
        <p:nvSpPr>
          <p:cNvPr id="35" name="文本框 34"/>
          <p:cNvSpPr txBox="1"/>
          <p:nvPr/>
        </p:nvSpPr>
        <p:spPr>
          <a:xfrm>
            <a:off x="515938" y="2191119"/>
            <a:ext cx="11233376" cy="4447564"/>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en-US" altLang="zh-CN" b="1" kern="0" dirty="0">
                <a:latin typeface="Times New Roman" panose="02020603050405020304" pitchFamily="18" charset="0"/>
                <a:ea typeface="Tahoma" panose="020B0604030504040204" pitchFamily="34" charset="0"/>
                <a:cs typeface="Times New Roman" panose="02020603050405020304" pitchFamily="18" charset="0"/>
              </a:rPr>
              <a:t>1. </a:t>
            </a:r>
            <a:r>
              <a:rPr lang="zh-CN" altLang="en-US" dirty="0"/>
              <a:t>对上周的游戏数据库，完成以下查询（提倡多种方法）：</a:t>
            </a:r>
            <a:endParaRPr lang="en-US" altLang="zh-CN" dirty="0"/>
          </a:p>
          <a:p>
            <a:pPr algn="l">
              <a:lnSpc>
                <a:spcPct val="120000"/>
              </a:lnSpc>
              <a:spcBef>
                <a:spcPts val="600"/>
              </a:spcBef>
            </a:pPr>
            <a:r>
              <a:rPr lang="zh-CN" altLang="en-US" sz="1800" dirty="0"/>
              <a:t>  （</a:t>
            </a:r>
            <a:r>
              <a:rPr lang="en-US" altLang="zh-CN" sz="1800" dirty="0"/>
              <a:t>1</a:t>
            </a:r>
            <a:r>
              <a:rPr lang="zh-CN" altLang="en-US" sz="1800" dirty="0"/>
              <a:t>）统计每个游戏的使用频次和平均耗时，显示开发商、游戏名、频次和平均耗时，按开发商升序，同一个开发商按游戏使用频次降序。</a:t>
            </a:r>
          </a:p>
          <a:p>
            <a:pPr algn="l">
              <a:lnSpc>
                <a:spcPct val="120000"/>
              </a:lnSpc>
              <a:spcBef>
                <a:spcPts val="600"/>
              </a:spcBef>
            </a:pPr>
            <a:r>
              <a:rPr lang="zh-CN" altLang="en-US" sz="1800" dirty="0"/>
              <a:t>  （</a:t>
            </a:r>
            <a:r>
              <a:rPr lang="en-US" altLang="zh-CN" sz="1800" dirty="0"/>
              <a:t>2</a:t>
            </a:r>
            <a:r>
              <a:rPr lang="zh-CN" altLang="en-US" sz="1800" dirty="0"/>
              <a:t>）发放奖励：将</a:t>
            </a:r>
            <a:r>
              <a:rPr lang="en-US" altLang="zh-CN" sz="1800" dirty="0"/>
              <a:t>2022</a:t>
            </a:r>
            <a:r>
              <a:rPr lang="zh-CN" altLang="en-US" sz="1800" dirty="0"/>
              <a:t>年来赢的游戏分值大于其</a:t>
            </a:r>
            <a:r>
              <a:rPr lang="en-US" altLang="zh-CN" sz="1800" dirty="0"/>
              <a:t>2021</a:t>
            </a:r>
            <a:r>
              <a:rPr lang="zh-CN" altLang="en-US" sz="1800" dirty="0"/>
              <a:t>年的玩家积分增加</a:t>
            </a:r>
            <a:r>
              <a:rPr lang="en-US" altLang="zh-CN" sz="1800" dirty="0"/>
              <a:t>10%</a:t>
            </a:r>
            <a:r>
              <a:rPr lang="zh-CN" altLang="en-US" sz="1800" dirty="0"/>
              <a:t>，等级升一级。</a:t>
            </a:r>
            <a:endParaRPr lang="en-US" altLang="zh-CN" sz="1800" dirty="0"/>
          </a:p>
          <a:p>
            <a:pPr algn="l">
              <a:lnSpc>
                <a:spcPct val="120000"/>
              </a:lnSpc>
              <a:spcBef>
                <a:spcPts val="600"/>
              </a:spcBef>
            </a:pPr>
            <a:r>
              <a:rPr lang="en-US" altLang="zh-CN" b="1" dirty="0">
                <a:latin typeface="Times New Roman" panose="02020603050405020304" pitchFamily="18" charset="0"/>
                <a:ea typeface="Tahoma" panose="020B0604030504040204" pitchFamily="34" charset="0"/>
                <a:cs typeface="Times New Roman" panose="02020603050405020304" pitchFamily="18" charset="0"/>
              </a:rPr>
              <a:t>2. </a:t>
            </a:r>
            <a:r>
              <a:rPr lang="zh-CN" altLang="en-US" dirty="0"/>
              <a:t>如果学生在一学期中不及格的课程学分之和达到该学期所修学分的二分之一，将进入试读，请根据最近结束的学期获得试读的学生的状态改为“试读”。（假设学生表有“</a:t>
            </a:r>
            <a:r>
              <a:rPr lang="en-US" altLang="zh-CN" dirty="0"/>
              <a:t>status”</a:t>
            </a:r>
            <a:r>
              <a:rPr lang="zh-CN" altLang="en-US" dirty="0"/>
              <a:t>属性）</a:t>
            </a:r>
            <a:endParaRPr lang="en-US" altLang="zh-CN" dirty="0">
              <a:latin typeface="Times New Roman" panose="02020603050405020304" pitchFamily="18" charset="0"/>
              <a:ea typeface="Tahoma" panose="020B0604030504040204" pitchFamily="34" charset="0"/>
              <a:cs typeface="Times New Roman" panose="02020603050405020304" pitchFamily="18" charset="0"/>
            </a:endParaRPr>
          </a:p>
          <a:p>
            <a:pPr algn="l">
              <a:lnSpc>
                <a:spcPct val="120000"/>
              </a:lnSpc>
              <a:spcBef>
                <a:spcPts val="600"/>
              </a:spcBef>
            </a:pPr>
            <a:r>
              <a:rPr lang="en-US" altLang="zh-CN" b="1" kern="0" dirty="0">
                <a:latin typeface="Times New Roman" panose="02020603050405020304" pitchFamily="18" charset="0"/>
                <a:ea typeface="Tahoma" panose="020B0604030504040204" pitchFamily="34" charset="0"/>
                <a:cs typeface="Times New Roman" panose="02020603050405020304" pitchFamily="18" charset="0"/>
              </a:rPr>
              <a:t>3. </a:t>
            </a:r>
            <a:r>
              <a:rPr lang="zh-CN" altLang="en-US" dirty="0"/>
              <a:t>设计一个能更新的视图，要求更新后的数据满足视图定义的范围：“系统结构”还未有总评成绩的选课视图。写出如下对视图的更新命令，并判断是否可行，如不可行请说出理由</a:t>
            </a:r>
            <a:endParaRPr lang="en-US" altLang="zh-CN" dirty="0"/>
          </a:p>
          <a:p>
            <a:pPr marL="742950" lvl="1" indent="-285750">
              <a:lnSpc>
                <a:spcPct val="120000"/>
              </a:lnSpc>
              <a:spcBef>
                <a:spcPts val="600"/>
              </a:spcBef>
              <a:buFont typeface="Wingdings" panose="05000000000000000000" pitchFamily="2" charset="2"/>
              <a:buChar char="l"/>
            </a:pPr>
            <a:r>
              <a:rPr lang="zh-CN" altLang="en-US" dirty="0">
                <a:solidFill>
                  <a:srgbClr val="7F7F7F"/>
                </a:solidFill>
              </a:rPr>
              <a:t>插入数据（</a:t>
            </a:r>
            <a:r>
              <a:rPr lang="en-US" altLang="zh-CN" dirty="0">
                <a:solidFill>
                  <a:srgbClr val="7F7F7F"/>
                </a:solidFill>
              </a:rPr>
              <a:t>1107, 2013-2014 </a:t>
            </a:r>
            <a:r>
              <a:rPr lang="zh-CN" altLang="en-US" dirty="0">
                <a:solidFill>
                  <a:srgbClr val="7F7F7F"/>
                </a:solidFill>
              </a:rPr>
              <a:t>秋季</a:t>
            </a:r>
            <a:r>
              <a:rPr lang="en-US" altLang="zh-CN" dirty="0">
                <a:solidFill>
                  <a:srgbClr val="7F7F7F"/>
                </a:solidFill>
              </a:rPr>
              <a:t>, 08305004, 0101, null</a:t>
            </a:r>
            <a:r>
              <a:rPr lang="zh-CN" altLang="en-US" dirty="0">
                <a:solidFill>
                  <a:srgbClr val="7F7F7F"/>
                </a:solidFill>
              </a:rPr>
              <a:t>，</a:t>
            </a:r>
            <a:r>
              <a:rPr lang="en-US" altLang="zh-CN" dirty="0">
                <a:solidFill>
                  <a:srgbClr val="7F7F7F"/>
                </a:solidFill>
              </a:rPr>
              <a:t>null</a:t>
            </a:r>
            <a:r>
              <a:rPr lang="zh-CN" altLang="en-US" dirty="0">
                <a:solidFill>
                  <a:srgbClr val="7F7F7F"/>
                </a:solidFill>
              </a:rPr>
              <a:t>， </a:t>
            </a:r>
            <a:r>
              <a:rPr lang="en-US" altLang="zh-CN" dirty="0">
                <a:solidFill>
                  <a:srgbClr val="7F7F7F"/>
                </a:solidFill>
              </a:rPr>
              <a:t>null</a:t>
            </a:r>
            <a:r>
              <a:rPr lang="zh-CN" altLang="en-US" dirty="0">
                <a:solidFill>
                  <a:srgbClr val="7F7F7F"/>
                </a:solidFill>
              </a:rPr>
              <a:t>）</a:t>
            </a:r>
            <a:endParaRPr lang="en-US" altLang="zh-CN" dirty="0">
              <a:solidFill>
                <a:srgbClr val="7F7F7F"/>
              </a:solidFill>
            </a:endParaRPr>
          </a:p>
          <a:p>
            <a:pPr marL="742950" lvl="1" indent="-285750">
              <a:lnSpc>
                <a:spcPct val="120000"/>
              </a:lnSpc>
              <a:spcBef>
                <a:spcPts val="600"/>
              </a:spcBef>
              <a:buFont typeface="Wingdings" panose="05000000000000000000" pitchFamily="2" charset="2"/>
              <a:buChar char="l"/>
            </a:pPr>
            <a:r>
              <a:rPr lang="zh-CN" altLang="en-US" dirty="0">
                <a:solidFill>
                  <a:srgbClr val="7F7F7F"/>
                </a:solidFill>
              </a:rPr>
              <a:t>插入数据（</a:t>
            </a:r>
            <a:r>
              <a:rPr lang="en-US" altLang="zh-CN" dirty="0">
                <a:solidFill>
                  <a:srgbClr val="7F7F7F"/>
                </a:solidFill>
              </a:rPr>
              <a:t>1107, 2012-2013 </a:t>
            </a:r>
            <a:r>
              <a:rPr lang="zh-CN" altLang="en-US" dirty="0">
                <a:solidFill>
                  <a:srgbClr val="7F7F7F"/>
                </a:solidFill>
              </a:rPr>
              <a:t>冬季</a:t>
            </a:r>
            <a:r>
              <a:rPr lang="en-US" altLang="zh-CN" dirty="0">
                <a:solidFill>
                  <a:srgbClr val="7F7F7F"/>
                </a:solidFill>
              </a:rPr>
              <a:t>, 08305002</a:t>
            </a:r>
            <a:r>
              <a:rPr lang="zh-CN" altLang="en-US" dirty="0">
                <a:solidFill>
                  <a:srgbClr val="7F7F7F"/>
                </a:solidFill>
              </a:rPr>
              <a:t>，</a:t>
            </a:r>
            <a:r>
              <a:rPr lang="en-US" altLang="zh-CN" dirty="0">
                <a:solidFill>
                  <a:srgbClr val="7F7F7F"/>
                </a:solidFill>
              </a:rPr>
              <a:t>0102, null</a:t>
            </a:r>
            <a:r>
              <a:rPr lang="zh-CN" altLang="en-US" dirty="0">
                <a:solidFill>
                  <a:srgbClr val="7F7F7F"/>
                </a:solidFill>
              </a:rPr>
              <a:t>，</a:t>
            </a:r>
            <a:r>
              <a:rPr lang="en-US" altLang="zh-CN" dirty="0">
                <a:solidFill>
                  <a:srgbClr val="7F7F7F"/>
                </a:solidFill>
              </a:rPr>
              <a:t>null</a:t>
            </a:r>
            <a:r>
              <a:rPr lang="zh-CN" altLang="en-US" dirty="0">
                <a:solidFill>
                  <a:srgbClr val="7F7F7F"/>
                </a:solidFill>
              </a:rPr>
              <a:t>，</a:t>
            </a:r>
            <a:r>
              <a:rPr lang="en-US" altLang="zh-CN" dirty="0">
                <a:solidFill>
                  <a:srgbClr val="7F7F7F"/>
                </a:solidFill>
              </a:rPr>
              <a:t>null</a:t>
            </a:r>
            <a:r>
              <a:rPr lang="zh-CN" altLang="en-US" dirty="0">
                <a:solidFill>
                  <a:srgbClr val="7F7F7F"/>
                </a:solidFill>
              </a:rPr>
              <a:t>）</a:t>
            </a:r>
            <a:endParaRPr lang="en-US" altLang="zh-CN" dirty="0">
              <a:solidFill>
                <a:srgbClr val="7F7F7F"/>
              </a:solidFill>
            </a:endParaRPr>
          </a:p>
          <a:p>
            <a:pPr marL="742950" lvl="1" indent="-285750">
              <a:lnSpc>
                <a:spcPct val="120000"/>
              </a:lnSpc>
              <a:spcBef>
                <a:spcPts val="600"/>
              </a:spcBef>
              <a:buFont typeface="Wingdings" panose="05000000000000000000" pitchFamily="2" charset="2"/>
              <a:buChar char="l"/>
            </a:pPr>
            <a:r>
              <a:rPr lang="zh-CN" altLang="en-US" dirty="0">
                <a:solidFill>
                  <a:srgbClr val="7F7F7F"/>
                </a:solidFill>
              </a:rPr>
              <a:t>将所有学生平时成绩增加 </a:t>
            </a:r>
            <a:r>
              <a:rPr lang="en-US" altLang="zh-CN" dirty="0">
                <a:solidFill>
                  <a:srgbClr val="7F7F7F"/>
                </a:solidFill>
              </a:rPr>
              <a:t>10 </a:t>
            </a:r>
            <a:r>
              <a:rPr lang="zh-CN" altLang="en-US" dirty="0">
                <a:solidFill>
                  <a:srgbClr val="7F7F7F"/>
                </a:solidFill>
              </a:rPr>
              <a:t>分</a:t>
            </a:r>
            <a:r>
              <a:rPr lang="en-US" altLang="zh-CN" dirty="0">
                <a:solidFill>
                  <a:srgbClr val="7F7F7F"/>
                </a:solidFill>
              </a:rPr>
              <a:t>,</a:t>
            </a:r>
            <a:r>
              <a:rPr lang="zh-CN" altLang="en-US" dirty="0">
                <a:solidFill>
                  <a:srgbClr val="7F7F7F"/>
                </a:solidFill>
              </a:rPr>
              <a:t>但不能超过 </a:t>
            </a:r>
            <a:r>
              <a:rPr lang="en-US" altLang="zh-CN" dirty="0">
                <a:solidFill>
                  <a:srgbClr val="7F7F7F"/>
                </a:solidFill>
              </a:rPr>
              <a:t>100 </a:t>
            </a:r>
            <a:r>
              <a:rPr lang="zh-CN" altLang="en-US" dirty="0">
                <a:solidFill>
                  <a:srgbClr val="7F7F7F"/>
                </a:solidFill>
              </a:rPr>
              <a:t>分</a:t>
            </a:r>
            <a:endParaRPr lang="zh-CN" altLang="en-US" kern="0" dirty="0">
              <a:solidFill>
                <a:srgbClr val="7F7F7F"/>
              </a:solidFill>
              <a:latin typeface="Times New Roman" panose="02020603050405020304" pitchFamily="18" charset="0"/>
              <a:cs typeface="Times New Roman" panose="02020603050405020304" pitchFamily="18" charset="0"/>
            </a:endParaRPr>
          </a:p>
        </p:txBody>
      </p:sp>
      <p:sp>
        <p:nvSpPr>
          <p:cNvPr id="12" name="文本框 11"/>
          <p:cNvSpPr txBox="1"/>
          <p:nvPr/>
        </p:nvSpPr>
        <p:spPr>
          <a:xfrm>
            <a:off x="515938" y="1385739"/>
            <a:ext cx="7184575"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题目</a:t>
            </a:r>
            <a:endParaRPr lang="zh-CN" altLang="en-US" sz="24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15937" y="1385739"/>
            <a:ext cx="8454641"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将所有学生平时成绩增加</a:t>
            </a:r>
            <a:r>
              <a:rPr lang="en-US" altLang="zh-CN" sz="2800" dirty="0">
                <a:gradFill>
                  <a:gsLst>
                    <a:gs pos="100000">
                      <a:schemeClr val="accent4"/>
                    </a:gs>
                    <a:gs pos="23000">
                      <a:schemeClr val="accent1">
                        <a:alpha val="95000"/>
                      </a:schemeClr>
                    </a:gs>
                  </a:gsLst>
                  <a:lin ang="2700000" scaled="1"/>
                </a:gradFill>
                <a:latin typeface="+mj-lt"/>
                <a:ea typeface="+mj-ea"/>
              </a:rPr>
              <a:t>10</a:t>
            </a:r>
            <a:r>
              <a:rPr lang="zh-CN" altLang="en-US" sz="2800" dirty="0">
                <a:gradFill>
                  <a:gsLst>
                    <a:gs pos="100000">
                      <a:schemeClr val="accent4"/>
                    </a:gs>
                    <a:gs pos="23000">
                      <a:schemeClr val="accent1">
                        <a:alpha val="95000"/>
                      </a:schemeClr>
                    </a:gs>
                  </a:gsLst>
                  <a:lin ang="2700000" scaled="1"/>
                </a:gradFill>
                <a:latin typeface="+mj-lt"/>
                <a:ea typeface="+mj-ea"/>
              </a:rPr>
              <a:t>分</a:t>
            </a:r>
            <a:r>
              <a:rPr lang="en-US" altLang="zh-CN" sz="2800" dirty="0">
                <a:gradFill>
                  <a:gsLst>
                    <a:gs pos="100000">
                      <a:schemeClr val="accent4"/>
                    </a:gs>
                    <a:gs pos="23000">
                      <a:schemeClr val="accent1">
                        <a:alpha val="95000"/>
                      </a:schemeClr>
                    </a:gs>
                  </a:gsLst>
                  <a:lin ang="2700000" scaled="1"/>
                </a:gradFill>
                <a:latin typeface="+mj-lt"/>
                <a:ea typeface="+mj-ea"/>
              </a:rPr>
              <a:t>,</a:t>
            </a:r>
            <a:r>
              <a:rPr lang="zh-CN" altLang="en-US" sz="2800" dirty="0">
                <a:gradFill>
                  <a:gsLst>
                    <a:gs pos="100000">
                      <a:schemeClr val="accent4"/>
                    </a:gs>
                    <a:gs pos="23000">
                      <a:schemeClr val="accent1">
                        <a:alpha val="95000"/>
                      </a:schemeClr>
                    </a:gs>
                  </a:gsLst>
                  <a:lin ang="2700000" scaled="1"/>
                </a:gradFill>
                <a:latin typeface="+mj-lt"/>
                <a:ea typeface="+mj-ea"/>
              </a:rPr>
              <a:t>但不能超过</a:t>
            </a:r>
            <a:r>
              <a:rPr lang="en-US" altLang="zh-CN" sz="2800" dirty="0">
                <a:gradFill>
                  <a:gsLst>
                    <a:gs pos="100000">
                      <a:schemeClr val="accent4"/>
                    </a:gs>
                    <a:gs pos="23000">
                      <a:schemeClr val="accent1">
                        <a:alpha val="95000"/>
                      </a:schemeClr>
                    </a:gs>
                  </a:gsLst>
                  <a:lin ang="2700000" scaled="1"/>
                </a:gradFill>
                <a:latin typeface="+mj-lt"/>
                <a:ea typeface="+mj-ea"/>
              </a:rPr>
              <a:t>100</a:t>
            </a:r>
            <a:r>
              <a:rPr lang="zh-CN" altLang="en-US" sz="2800" dirty="0">
                <a:gradFill>
                  <a:gsLst>
                    <a:gs pos="100000">
                      <a:schemeClr val="accent4"/>
                    </a:gs>
                    <a:gs pos="23000">
                      <a:schemeClr val="accent1">
                        <a:alpha val="95000"/>
                      </a:schemeClr>
                    </a:gs>
                  </a:gsLst>
                  <a:lin ang="2700000" scaled="1"/>
                </a:gradFill>
                <a:latin typeface="+mj-lt"/>
                <a:ea typeface="+mj-ea"/>
              </a:rPr>
              <a:t>分</a:t>
            </a: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4" name="文本占位符 2"/>
          <p:cNvSpPr>
            <a:spLocks noGrp="1"/>
          </p:cNvSpPr>
          <p:nvPr>
            <p:ph type="body" sz="quarter" idx="10"/>
          </p:nvPr>
        </p:nvSpPr>
        <p:spPr>
          <a:xfrm>
            <a:off x="515939" y="304800"/>
            <a:ext cx="10036427" cy="562293"/>
          </a:xfrm>
        </p:spPr>
        <p:txBody>
          <a:bodyPr/>
          <a:lstStyle/>
          <a:p>
            <a:r>
              <a:rPr lang="zh-CN" altLang="en-US" dirty="0"/>
              <a:t>问题</a:t>
            </a:r>
            <a:r>
              <a:rPr lang="en-US" altLang="zh-CN" dirty="0"/>
              <a:t>3</a:t>
            </a:r>
            <a:endParaRPr lang="zh-CN" altLang="en-US" dirty="0"/>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6487" y="2453414"/>
            <a:ext cx="3114662" cy="3074211"/>
          </a:xfrm>
          <a:prstGeom prst="rect">
            <a:avLst/>
          </a:prstGeom>
        </p:spPr>
      </p:pic>
      <p:sp>
        <p:nvSpPr>
          <p:cNvPr id="7" name="文本框 6"/>
          <p:cNvSpPr txBox="1"/>
          <p:nvPr/>
        </p:nvSpPr>
        <p:spPr>
          <a:xfrm>
            <a:off x="606000" y="2453414"/>
            <a:ext cx="7205663" cy="2932919"/>
          </a:xfrm>
          <a:prstGeom prst="rect">
            <a:avLst/>
          </a:prstGeom>
          <a:noFill/>
        </p:spPr>
        <p:txBody>
          <a:bodyPr wrap="square" rtlCol="0">
            <a:spAutoFit/>
          </a:bodyPr>
          <a:lstStyle/>
          <a:p>
            <a:pPr marL="342900" indent="-342900" algn="just">
              <a:lnSpc>
                <a:spcPct val="130000"/>
              </a:lnSpc>
              <a:buFont typeface="Wingdings" panose="05000000000000000000" pitchFamily="2" charset="2"/>
              <a:buChar char="l"/>
            </a:pPr>
            <a:r>
              <a:rPr lang="zh-CN" altLang="en-US" sz="2400" dirty="0">
                <a:solidFill>
                  <a:schemeClr val="tx1">
                    <a:lumMod val="75000"/>
                    <a:lumOff val="25000"/>
                  </a:schemeClr>
                </a:solidFill>
                <a:latin typeface="+mn-ea"/>
              </a:rPr>
              <a:t>因为我们把“更新操作”改成了“修改操作”。而这一修改操作并没有影响到</a:t>
            </a:r>
            <a:r>
              <a:rPr lang="en-US" altLang="zh-CN" sz="2400" dirty="0">
                <a:solidFill>
                  <a:schemeClr val="tx1">
                    <a:lumMod val="75000"/>
                    <a:lumOff val="25000"/>
                  </a:schemeClr>
                </a:solidFill>
                <a:latin typeface="+mn-ea"/>
              </a:rPr>
              <a:t>E</a:t>
            </a:r>
            <a:r>
              <a:rPr lang="zh-CN" altLang="en-US" sz="2400" dirty="0">
                <a:solidFill>
                  <a:schemeClr val="tx1">
                    <a:lumMod val="75000"/>
                    <a:lumOff val="25000"/>
                  </a:schemeClr>
                </a:solidFill>
                <a:latin typeface="+mn-ea"/>
              </a:rPr>
              <a:t>表中的任何主键外键，就可以成功进行修改了。</a:t>
            </a:r>
            <a:endParaRPr lang="en-US" altLang="zh-CN" sz="2400" dirty="0">
              <a:solidFill>
                <a:schemeClr val="tx1">
                  <a:lumMod val="75000"/>
                  <a:lumOff val="25000"/>
                </a:schemeClr>
              </a:solidFill>
              <a:latin typeface="+mn-ea"/>
            </a:endParaRPr>
          </a:p>
          <a:p>
            <a:pPr marL="342900" indent="-342900" algn="just">
              <a:lnSpc>
                <a:spcPct val="130000"/>
              </a:lnSpc>
              <a:buFont typeface="Wingdings" panose="05000000000000000000" pitchFamily="2" charset="2"/>
              <a:buChar char="l"/>
            </a:pPr>
            <a:endParaRPr lang="en-US" altLang="zh-CN" sz="2400" dirty="0">
              <a:solidFill>
                <a:schemeClr val="tx1">
                  <a:lumMod val="75000"/>
                  <a:lumOff val="25000"/>
                </a:schemeClr>
              </a:solidFill>
              <a:latin typeface="+mn-ea"/>
            </a:endParaRPr>
          </a:p>
          <a:p>
            <a:pPr marL="342900" indent="-342900" algn="just">
              <a:lnSpc>
                <a:spcPct val="130000"/>
              </a:lnSpc>
              <a:buFont typeface="Wingdings" panose="05000000000000000000" pitchFamily="2" charset="2"/>
              <a:buChar char="l"/>
            </a:pPr>
            <a:r>
              <a:rPr lang="zh-CN" altLang="en-US" sz="2400" dirty="0">
                <a:solidFill>
                  <a:schemeClr val="tx1">
                    <a:lumMod val="75000"/>
                    <a:lumOff val="25000"/>
                  </a:schemeClr>
                </a:solidFill>
                <a:latin typeface="+mn-ea"/>
              </a:rPr>
              <a:t>另外如果对视图进行了修改，视图中的数据更新了，那么对应</a:t>
            </a:r>
            <a:r>
              <a:rPr lang="en-US" altLang="zh-CN" sz="2400" dirty="0">
                <a:solidFill>
                  <a:schemeClr val="tx1">
                    <a:lumMod val="75000"/>
                    <a:lumOff val="25000"/>
                  </a:schemeClr>
                </a:solidFill>
                <a:latin typeface="+mn-ea"/>
              </a:rPr>
              <a:t>E</a:t>
            </a:r>
            <a:r>
              <a:rPr lang="zh-CN" altLang="en-US" sz="2400" dirty="0">
                <a:solidFill>
                  <a:schemeClr val="tx1">
                    <a:lumMod val="75000"/>
                    <a:lumOff val="25000"/>
                  </a:schemeClr>
                </a:solidFill>
                <a:latin typeface="+mn-ea"/>
              </a:rPr>
              <a:t>表中的数据也会同步更新。</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7000" b="-7000"/>
          </a:stretch>
        </a:blipFill>
        <a:effectLst/>
      </p:bgPr>
    </p:bg>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531162" y="2999597"/>
            <a:ext cx="4142438" cy="1648603"/>
          </a:xfrm>
        </p:spPr>
        <p:txBody>
          <a:bodyPr/>
          <a:lstStyle/>
          <a:p>
            <a:pPr>
              <a:spcBef>
                <a:spcPts val="0"/>
              </a:spcBef>
            </a:pPr>
            <a:r>
              <a:rPr lang="zh-CN" altLang="en-US" dirty="0"/>
              <a:t>如有错漏之处，敬请指正</a:t>
            </a:r>
          </a:p>
        </p:txBody>
      </p:sp>
      <p:sp>
        <p:nvSpPr>
          <p:cNvPr id="4" name="文本占位符 3"/>
          <p:cNvSpPr>
            <a:spLocks noGrp="1"/>
          </p:cNvSpPr>
          <p:nvPr>
            <p:ph type="body" sz="quarter" idx="12"/>
          </p:nvPr>
        </p:nvSpPr>
        <p:spPr/>
        <p:txBody>
          <a:bodyPr/>
          <a:lstStyle/>
          <a:p>
            <a:r>
              <a:rPr lang="zh-CN" altLang="en-US" dirty="0"/>
              <a:t>谢谢</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pPr>
              <a:spcBef>
                <a:spcPts val="0"/>
              </a:spcBef>
            </a:pPr>
            <a:r>
              <a:rPr lang="zh-CN" altLang="en-US" dirty="0"/>
              <a:t>问题一</a:t>
            </a:r>
          </a:p>
        </p:txBody>
      </p:sp>
      <p:sp>
        <p:nvSpPr>
          <p:cNvPr id="4" name="文本占位符 3"/>
          <p:cNvSpPr>
            <a:spLocks noGrp="1"/>
          </p:cNvSpPr>
          <p:nvPr>
            <p:ph type="body" sz="quarter" idx="12"/>
          </p:nvPr>
        </p:nvSpPr>
        <p:spPr/>
        <p:txBody>
          <a:bodyPr/>
          <a:lstStyle/>
          <a:p>
            <a:r>
              <a:rPr lang="en-US" altLang="zh-CN" dirty="0"/>
              <a:t>01</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统计每个游戏的使用频次和平均耗时，显示开发商、游戏名、频次和平均耗时，按开发商升序，同一个开发商按游戏使用频次降序。</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1.1</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359592" y="4831981"/>
            <a:ext cx="3472815" cy="1491883"/>
          </a:xfrm>
          <a:prstGeom prst="rect">
            <a:avLst/>
          </a:prstGeom>
          <a:noFill/>
        </p:spPr>
        <p:txBody>
          <a:bodyPr wrap="square" rtlCol="0">
            <a:spAutoFit/>
          </a:bodyPr>
          <a:lstStyle/>
          <a:p>
            <a:pPr algn="just">
              <a:lnSpc>
                <a:spcPct val="130000"/>
              </a:lnSpc>
            </a:pPr>
            <a:r>
              <a:rPr lang="zh-CN" altLang="en-US" sz="2400" dirty="0">
                <a:solidFill>
                  <a:schemeClr val="tx2"/>
                </a:solidFill>
              </a:rPr>
              <a:t>每个游戏</a:t>
            </a:r>
            <a:r>
              <a:rPr lang="en-US" altLang="zh-CN" sz="2400" dirty="0">
                <a:solidFill>
                  <a:schemeClr val="tx2"/>
                </a:solidFill>
              </a:rPr>
              <a:t> =&gt; </a:t>
            </a:r>
            <a:r>
              <a:rPr lang="zh-CN" altLang="en-US" sz="2400" dirty="0">
                <a:solidFill>
                  <a:schemeClr val="tx2"/>
                </a:solidFill>
              </a:rPr>
              <a:t>按</a:t>
            </a:r>
            <a:r>
              <a:rPr lang="en-US" altLang="zh-CN" sz="2400" dirty="0">
                <a:solidFill>
                  <a:schemeClr val="tx2"/>
                </a:solidFill>
              </a:rPr>
              <a:t>GID</a:t>
            </a:r>
            <a:r>
              <a:rPr lang="zh-CN" altLang="en-US" sz="2400" dirty="0">
                <a:solidFill>
                  <a:schemeClr val="tx2"/>
                </a:solidFill>
              </a:rPr>
              <a:t>分组</a:t>
            </a:r>
          </a:p>
          <a:p>
            <a:pPr algn="just">
              <a:lnSpc>
                <a:spcPct val="130000"/>
              </a:lnSpc>
            </a:pPr>
            <a:r>
              <a:rPr lang="zh-CN" altLang="en-US" sz="2400" dirty="0">
                <a:solidFill>
                  <a:schemeClr val="tx2"/>
                </a:solidFill>
              </a:rPr>
              <a:t>使用频次</a:t>
            </a:r>
            <a:r>
              <a:rPr lang="en-US" altLang="zh-CN" sz="2400" dirty="0">
                <a:solidFill>
                  <a:schemeClr val="tx2"/>
                </a:solidFill>
              </a:rPr>
              <a:t> =&gt; 2*</a:t>
            </a:r>
            <a:r>
              <a:rPr lang="zh-CN" altLang="en-US" sz="2400" dirty="0">
                <a:solidFill>
                  <a:schemeClr val="tx2"/>
                </a:solidFill>
              </a:rPr>
              <a:t>对战场次</a:t>
            </a:r>
          </a:p>
          <a:p>
            <a:pPr algn="just">
              <a:lnSpc>
                <a:spcPct val="130000"/>
              </a:lnSpc>
            </a:pPr>
            <a:r>
              <a:rPr lang="zh-CN" altLang="en-US" sz="2400" dirty="0">
                <a:solidFill>
                  <a:schemeClr val="tx2"/>
                </a:solidFill>
              </a:rPr>
              <a:t>平均耗时</a:t>
            </a:r>
            <a:r>
              <a:rPr lang="en-US" altLang="zh-CN" sz="2400" dirty="0">
                <a:solidFill>
                  <a:schemeClr val="tx2"/>
                </a:solidFill>
              </a:rPr>
              <a:t> =&gt; </a:t>
            </a:r>
            <a:r>
              <a:rPr lang="en-US" altLang="zh-CN" sz="2400" dirty="0" err="1">
                <a:solidFill>
                  <a:schemeClr val="tx2"/>
                </a:solidFill>
              </a:rPr>
              <a:t>ave</a:t>
            </a:r>
            <a:r>
              <a:rPr lang="en-US" altLang="zh-CN" sz="2400" dirty="0">
                <a:solidFill>
                  <a:schemeClr val="tx2"/>
                </a:solidFill>
              </a:rPr>
              <a:t>(</a:t>
            </a:r>
            <a:r>
              <a:rPr lang="zh-CN" altLang="en-US" sz="2400" dirty="0">
                <a:solidFill>
                  <a:schemeClr val="tx2"/>
                </a:solidFill>
              </a:rPr>
              <a:t>时长）</a:t>
            </a:r>
          </a:p>
        </p:txBody>
      </p:sp>
      <p:pic>
        <p:nvPicPr>
          <p:cNvPr id="5" name="图片 4" descr="LYZEU5CP[8L(Z7~6W2)6C3S"/>
          <p:cNvPicPr>
            <a:picLocks noChangeAspect="1"/>
          </p:cNvPicPr>
          <p:nvPr>
            <p:custDataLst>
              <p:tags r:id="rId2"/>
            </p:custDataLst>
          </p:nvPr>
        </p:nvPicPr>
        <p:blipFill>
          <a:blip r:embed="rId5"/>
          <a:stretch>
            <a:fillRect/>
          </a:stretch>
        </p:blipFill>
        <p:spPr>
          <a:xfrm>
            <a:off x="941705" y="3114040"/>
            <a:ext cx="9686925" cy="1571625"/>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统计每个游戏的使用频次和平均耗时，显示开发商、游戏名、频次和平均耗时，按开发商升序，同一个开发商按游戏使用频次降序。</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1.1</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4"/>
          <a:stretch>
            <a:fillRect/>
          </a:stretch>
        </p:blipFill>
        <p:spPr>
          <a:xfrm>
            <a:off x="262890" y="3387725"/>
            <a:ext cx="11436350" cy="1394460"/>
          </a:xfrm>
          <a:prstGeom prst="rect">
            <a:avLst/>
          </a:prstGeom>
        </p:spPr>
      </p:pic>
      <p:cxnSp>
        <p:nvCxnSpPr>
          <p:cNvPr id="4" name="直接箭头连接符 3"/>
          <p:cNvCxnSpPr/>
          <p:nvPr/>
        </p:nvCxnSpPr>
        <p:spPr>
          <a:xfrm>
            <a:off x="6800850" y="2402840"/>
            <a:ext cx="1949450" cy="1289685"/>
          </a:xfrm>
          <a:prstGeom prst="straightConnector1">
            <a:avLst/>
          </a:prstGeom>
          <a:ln w="57150" cap="rnd">
            <a:roun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flipH="1">
            <a:off x="4090670" y="2463800"/>
            <a:ext cx="3969385" cy="1269365"/>
          </a:xfrm>
          <a:prstGeom prst="straightConnector1">
            <a:avLst/>
          </a:prstGeom>
          <a:ln w="57150" cap="rnd">
            <a:roun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统计每个游戏的使用频次和平均耗时，显示开发商、游戏名、频次和平均耗时，按开发商升序，同一个开发商按游戏使用频次降序。</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1.1</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06000" y="3291840"/>
            <a:ext cx="11250295" cy="2449901"/>
          </a:xfrm>
          <a:prstGeom prst="rect">
            <a:avLst/>
          </a:prstGeom>
          <a:noFill/>
        </p:spPr>
        <p:txBody>
          <a:bodyPr wrap="square" rtlCol="0" anchor="t">
            <a:spAutoFit/>
          </a:bodyPr>
          <a:lstStyle/>
          <a:p>
            <a:pPr algn="just">
              <a:lnSpc>
                <a:spcPct val="130000"/>
              </a:lnSpc>
            </a:pPr>
            <a:r>
              <a:rPr lang="zh-CN" altLang="en-US" sz="2400" dirty="0">
                <a:solidFill>
                  <a:schemeClr val="accent3">
                    <a:lumMod val="75000"/>
                  </a:schemeClr>
                </a:solidFill>
              </a:rPr>
              <a:t>select distinct </a:t>
            </a:r>
            <a:r>
              <a:rPr lang="zh-CN" altLang="en-US" sz="2400" dirty="0">
                <a:solidFill>
                  <a:schemeClr val="tx2"/>
                </a:solidFill>
              </a:rPr>
              <a:t>Games.</a:t>
            </a:r>
            <a:r>
              <a:rPr lang="zh-CN" altLang="en-US" sz="2400" dirty="0">
                <a:solidFill>
                  <a:srgbClr val="7030A0"/>
                </a:solidFill>
              </a:rPr>
              <a:t>DEVELOPER</a:t>
            </a:r>
            <a:r>
              <a:rPr lang="zh-CN" altLang="en-US" sz="2400" dirty="0">
                <a:solidFill>
                  <a:schemeClr val="tx2"/>
                </a:solidFill>
              </a:rPr>
              <a:t>, Games.</a:t>
            </a:r>
            <a:r>
              <a:rPr lang="zh-CN" altLang="en-US" sz="2400" dirty="0">
                <a:solidFill>
                  <a:srgbClr val="7030A0"/>
                </a:solidFill>
              </a:rPr>
              <a:t>GNAME</a:t>
            </a:r>
            <a:r>
              <a:rPr lang="zh-CN" altLang="en-US" sz="2400" dirty="0">
                <a:solidFill>
                  <a:schemeClr val="tx2"/>
                </a:solidFill>
              </a:rPr>
              <a:t>, Frequency, AverageDuration</a:t>
            </a:r>
          </a:p>
          <a:p>
            <a:pPr algn="just">
              <a:lnSpc>
                <a:spcPct val="130000"/>
              </a:lnSpc>
            </a:pPr>
            <a:r>
              <a:rPr lang="zh-CN" altLang="en-US" sz="2400" dirty="0">
                <a:solidFill>
                  <a:schemeClr val="accent3">
                    <a:lumMod val="75000"/>
                  </a:schemeClr>
                </a:solidFill>
              </a:rPr>
              <a:t>from </a:t>
            </a:r>
            <a:r>
              <a:rPr lang="zh-CN" altLang="en-US" sz="2400" dirty="0">
                <a:solidFill>
                  <a:schemeClr val="tx2"/>
                </a:solidFill>
              </a:rPr>
              <a:t>Games, (</a:t>
            </a:r>
            <a:r>
              <a:rPr lang="zh-CN" altLang="en-US" sz="2400" dirty="0">
                <a:solidFill>
                  <a:schemeClr val="accent3">
                    <a:lumMod val="75000"/>
                  </a:schemeClr>
                </a:solidFill>
              </a:rPr>
              <a:t>select </a:t>
            </a:r>
            <a:r>
              <a:rPr lang="zh-CN" altLang="en-US" sz="2400" dirty="0">
                <a:solidFill>
                  <a:schemeClr val="tx2"/>
                </a:solidFill>
              </a:rPr>
              <a:t>2 * </a:t>
            </a:r>
            <a:r>
              <a:rPr lang="zh-CN" altLang="en-US" sz="2400" dirty="0">
                <a:solidFill>
                  <a:srgbClr val="FFC000"/>
                </a:solidFill>
              </a:rPr>
              <a:t>count</a:t>
            </a:r>
            <a:r>
              <a:rPr lang="zh-CN" altLang="en-US" sz="2400" dirty="0">
                <a:solidFill>
                  <a:schemeClr val="tx2"/>
                </a:solidFill>
              </a:rPr>
              <a:t>(</a:t>
            </a:r>
            <a:r>
              <a:rPr lang="zh-CN" altLang="en-US" sz="2400" dirty="0">
                <a:solidFill>
                  <a:srgbClr val="7030A0"/>
                </a:solidFill>
              </a:rPr>
              <a:t>GID</a:t>
            </a:r>
            <a:r>
              <a:rPr lang="zh-CN" altLang="en-US" sz="2400" dirty="0">
                <a:solidFill>
                  <a:schemeClr val="tx2"/>
                </a:solidFill>
              </a:rPr>
              <a:t>) </a:t>
            </a:r>
            <a:r>
              <a:rPr lang="zh-CN" altLang="en-US" sz="2400" dirty="0">
                <a:solidFill>
                  <a:schemeClr val="accent3">
                    <a:lumMod val="75000"/>
                  </a:schemeClr>
                </a:solidFill>
              </a:rPr>
              <a:t>as </a:t>
            </a:r>
            <a:r>
              <a:rPr lang="zh-CN" altLang="en-US" sz="2400" dirty="0">
                <a:solidFill>
                  <a:schemeClr val="tx2"/>
                </a:solidFill>
              </a:rPr>
              <a:t>Frequency, </a:t>
            </a:r>
            <a:r>
              <a:rPr lang="zh-CN" altLang="en-US" sz="2400" dirty="0">
                <a:solidFill>
                  <a:srgbClr val="FFC000"/>
                </a:solidFill>
              </a:rPr>
              <a:t>avg</a:t>
            </a:r>
            <a:r>
              <a:rPr lang="zh-CN" altLang="en-US" sz="2400" dirty="0">
                <a:solidFill>
                  <a:schemeClr val="tx2"/>
                </a:solidFill>
              </a:rPr>
              <a:t>(</a:t>
            </a:r>
            <a:r>
              <a:rPr lang="zh-CN" altLang="en-US" sz="2400" dirty="0">
                <a:solidFill>
                  <a:srgbClr val="7030A0"/>
                </a:solidFill>
              </a:rPr>
              <a:t>DUR</a:t>
            </a:r>
            <a:r>
              <a:rPr lang="zh-CN" altLang="en-US" sz="2400" dirty="0">
                <a:solidFill>
                  <a:schemeClr val="tx2"/>
                </a:solidFill>
              </a:rPr>
              <a:t>) </a:t>
            </a:r>
            <a:r>
              <a:rPr lang="zh-CN" altLang="en-US" sz="2400" dirty="0">
                <a:solidFill>
                  <a:schemeClr val="accent3">
                    <a:lumMod val="75000"/>
                  </a:schemeClr>
                </a:solidFill>
              </a:rPr>
              <a:t>as </a:t>
            </a:r>
            <a:r>
              <a:rPr lang="zh-CN" altLang="en-US" sz="2400" dirty="0">
                <a:solidFill>
                  <a:schemeClr val="tx2"/>
                </a:solidFill>
              </a:rPr>
              <a:t>AverageDuration, </a:t>
            </a:r>
            <a:r>
              <a:rPr lang="zh-CN" altLang="en-US" sz="2400" dirty="0">
                <a:solidFill>
                  <a:srgbClr val="7030A0"/>
                </a:solidFill>
              </a:rPr>
              <a:t>GID </a:t>
            </a:r>
            <a:r>
              <a:rPr lang="zh-CN" altLang="en-US" sz="2400" dirty="0">
                <a:solidFill>
                  <a:schemeClr val="accent3">
                    <a:lumMod val="75000"/>
                  </a:schemeClr>
                </a:solidFill>
              </a:rPr>
              <a:t>from </a:t>
            </a:r>
            <a:r>
              <a:rPr lang="zh-CN" altLang="en-US" sz="2400" dirty="0">
                <a:solidFill>
                  <a:schemeClr val="tx2"/>
                </a:solidFill>
              </a:rPr>
              <a:t>Battle </a:t>
            </a:r>
            <a:r>
              <a:rPr lang="zh-CN" altLang="en-US" sz="2400" dirty="0">
                <a:solidFill>
                  <a:schemeClr val="accent3">
                    <a:lumMod val="75000"/>
                  </a:schemeClr>
                </a:solidFill>
              </a:rPr>
              <a:t>group by </a:t>
            </a:r>
            <a:r>
              <a:rPr lang="zh-CN" altLang="en-US" sz="2400" dirty="0">
                <a:solidFill>
                  <a:schemeClr val="tx2"/>
                </a:solidFill>
              </a:rPr>
              <a:t>Battle.</a:t>
            </a:r>
            <a:r>
              <a:rPr lang="zh-CN" altLang="en-US" sz="2400" dirty="0">
                <a:solidFill>
                  <a:srgbClr val="7030A0"/>
                </a:solidFill>
              </a:rPr>
              <a:t>GID</a:t>
            </a:r>
            <a:r>
              <a:rPr lang="zh-CN" altLang="en-US" sz="2400" dirty="0">
                <a:solidFill>
                  <a:schemeClr val="tx2"/>
                </a:solidFill>
              </a:rPr>
              <a:t>) </a:t>
            </a:r>
            <a:r>
              <a:rPr lang="zh-CN" altLang="en-US" sz="2400" dirty="0">
                <a:solidFill>
                  <a:schemeClr val="accent3">
                    <a:lumMod val="75000"/>
                  </a:schemeClr>
                </a:solidFill>
              </a:rPr>
              <a:t>as </a:t>
            </a:r>
            <a:r>
              <a:rPr lang="zh-CN" altLang="en-US" sz="2400" dirty="0">
                <a:solidFill>
                  <a:schemeClr val="tx2"/>
                </a:solidFill>
              </a:rPr>
              <a:t>b</a:t>
            </a:r>
          </a:p>
          <a:p>
            <a:pPr algn="just">
              <a:lnSpc>
                <a:spcPct val="130000"/>
              </a:lnSpc>
            </a:pPr>
            <a:r>
              <a:rPr lang="zh-CN" altLang="en-US" sz="2400" dirty="0">
                <a:solidFill>
                  <a:schemeClr val="accent3">
                    <a:lumMod val="75000"/>
                  </a:schemeClr>
                </a:solidFill>
              </a:rPr>
              <a:t>where </a:t>
            </a:r>
            <a:r>
              <a:rPr lang="zh-CN" altLang="en-US" sz="2400" dirty="0">
                <a:solidFill>
                  <a:schemeClr val="tx2"/>
                </a:solidFill>
              </a:rPr>
              <a:t>Games.</a:t>
            </a:r>
            <a:r>
              <a:rPr lang="zh-CN" altLang="en-US" sz="2400" dirty="0">
                <a:solidFill>
                  <a:srgbClr val="7030A0"/>
                </a:solidFill>
              </a:rPr>
              <a:t>GID </a:t>
            </a:r>
            <a:r>
              <a:rPr lang="zh-CN" altLang="en-US" sz="2400" dirty="0">
                <a:solidFill>
                  <a:schemeClr val="tx2"/>
                </a:solidFill>
              </a:rPr>
              <a:t>= b.</a:t>
            </a:r>
            <a:r>
              <a:rPr lang="zh-CN" altLang="en-US" sz="2400" dirty="0">
                <a:solidFill>
                  <a:srgbClr val="7030A0"/>
                </a:solidFill>
              </a:rPr>
              <a:t>GID</a:t>
            </a:r>
            <a:endParaRPr lang="zh-CN" altLang="en-US" sz="2400" dirty="0">
              <a:solidFill>
                <a:schemeClr val="tx2"/>
              </a:solidFill>
            </a:endParaRPr>
          </a:p>
          <a:p>
            <a:pPr algn="just">
              <a:lnSpc>
                <a:spcPct val="130000"/>
              </a:lnSpc>
            </a:pPr>
            <a:r>
              <a:rPr lang="zh-CN" altLang="en-US" sz="2400" dirty="0">
                <a:solidFill>
                  <a:schemeClr val="accent3">
                    <a:lumMod val="75000"/>
                  </a:schemeClr>
                </a:solidFill>
              </a:rPr>
              <a:t>order by </a:t>
            </a:r>
            <a:r>
              <a:rPr lang="zh-CN" altLang="en-US" sz="2400" dirty="0">
                <a:solidFill>
                  <a:schemeClr val="tx2"/>
                </a:solidFill>
              </a:rPr>
              <a:t>Games.</a:t>
            </a:r>
            <a:r>
              <a:rPr lang="zh-CN" altLang="en-US" sz="2400" dirty="0">
                <a:solidFill>
                  <a:srgbClr val="7030A0"/>
                </a:solidFill>
              </a:rPr>
              <a:t>DEVELOPER</a:t>
            </a:r>
            <a:r>
              <a:rPr lang="zh-CN" altLang="en-US" sz="2400" dirty="0">
                <a:solidFill>
                  <a:schemeClr val="tx2"/>
                </a:solidFill>
              </a:rPr>
              <a:t>, Frequency </a:t>
            </a:r>
            <a:r>
              <a:rPr lang="zh-CN" altLang="en-US" sz="2400" dirty="0">
                <a:solidFill>
                  <a:schemeClr val="accent3">
                    <a:lumMod val="75000"/>
                  </a:schemeClr>
                </a:solidFill>
              </a:rPr>
              <a:t>DESC</a:t>
            </a:r>
            <a:r>
              <a:rPr lang="zh-CN" altLang="en-US" sz="2400" dirty="0">
                <a:solidFill>
                  <a:schemeClr val="tx2"/>
                </a:solidFill>
              </a:rPr>
              <a:t>;</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发放奖励</a:t>
            </a:r>
            <a:r>
              <a:rPr lang="zh-CN" altLang="en-US" sz="2400" kern="0">
                <a:latin typeface="+mn-ea"/>
              </a:rPr>
              <a:t>：将 2022 年</a:t>
            </a:r>
            <a:r>
              <a:rPr lang="zh-CN" altLang="en-US" sz="2400" kern="0" dirty="0">
                <a:latin typeface="+mn-ea"/>
              </a:rPr>
              <a:t>来赢的游戏分值</a:t>
            </a:r>
            <a:r>
              <a:rPr lang="zh-CN" altLang="en-US" sz="2400" kern="0">
                <a:latin typeface="+mn-ea"/>
              </a:rPr>
              <a:t>大于其 2021 年</a:t>
            </a:r>
            <a:r>
              <a:rPr lang="zh-CN" altLang="en-US" sz="2400" kern="0" dirty="0">
                <a:latin typeface="+mn-ea"/>
              </a:rPr>
              <a:t>的玩家</a:t>
            </a:r>
            <a:r>
              <a:rPr lang="zh-CN" altLang="en-US" sz="2400" kern="0">
                <a:latin typeface="+mn-ea"/>
              </a:rPr>
              <a:t>积分增加 10</a:t>
            </a:r>
            <a:r>
              <a:rPr lang="zh-CN" altLang="en-US" sz="2400" kern="0" dirty="0">
                <a:latin typeface="+mn-ea"/>
              </a:rPr>
              <a:t>%，等级升一级。</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1.2</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pic>
        <p:nvPicPr>
          <p:cNvPr id="4" name="图片 3" descr="PK7N61B@5@JT7_~(C($QV1V"/>
          <p:cNvPicPr>
            <a:picLocks noChangeAspect="1"/>
          </p:cNvPicPr>
          <p:nvPr>
            <p:custDataLst>
              <p:tags r:id="rId2"/>
            </p:custDataLst>
          </p:nvPr>
        </p:nvPicPr>
        <p:blipFill>
          <a:blip r:embed="rId6"/>
          <a:stretch>
            <a:fillRect/>
          </a:stretch>
        </p:blipFill>
        <p:spPr>
          <a:xfrm>
            <a:off x="1438275" y="2861945"/>
            <a:ext cx="9315450" cy="1133475"/>
          </a:xfrm>
          <a:prstGeom prst="rect">
            <a:avLst/>
          </a:prstGeom>
        </p:spPr>
      </p:pic>
      <p:sp>
        <p:nvSpPr>
          <p:cNvPr id="6" name="文本框 5"/>
          <p:cNvSpPr txBox="1"/>
          <p:nvPr/>
        </p:nvSpPr>
        <p:spPr>
          <a:xfrm>
            <a:off x="3256915" y="3995420"/>
            <a:ext cx="5677535" cy="491490"/>
          </a:xfrm>
          <a:prstGeom prst="rect">
            <a:avLst/>
          </a:prstGeom>
          <a:noFill/>
        </p:spPr>
        <p:txBody>
          <a:bodyPr wrap="square" rtlCol="0">
            <a:spAutoFit/>
          </a:bodyPr>
          <a:lstStyle/>
          <a:p>
            <a:pPr algn="just">
              <a:lnSpc>
                <a:spcPct val="130000"/>
              </a:lnSpc>
            </a:pPr>
            <a:r>
              <a:rPr lang="en-US" altLang="zh-CN" sz="2000" dirty="0">
                <a:solidFill>
                  <a:schemeClr val="tx2"/>
                </a:solidFill>
              </a:rPr>
              <a:t>2022</a:t>
            </a:r>
            <a:r>
              <a:rPr lang="zh-CN" altLang="en-US" sz="2000" dirty="0">
                <a:solidFill>
                  <a:schemeClr val="tx2"/>
                </a:solidFill>
              </a:rPr>
              <a:t>版本的分值大于</a:t>
            </a:r>
            <a:r>
              <a:rPr lang="en-US" altLang="zh-CN" sz="2000" dirty="0">
                <a:solidFill>
                  <a:schemeClr val="tx2"/>
                </a:solidFill>
              </a:rPr>
              <a:t>2021</a:t>
            </a:r>
            <a:r>
              <a:rPr lang="zh-CN" altLang="en-US" sz="2000" dirty="0">
                <a:solidFill>
                  <a:schemeClr val="tx2"/>
                </a:solidFill>
              </a:rPr>
              <a:t>版本的分值且</a:t>
            </a:r>
            <a:r>
              <a:rPr lang="en-US" altLang="zh-CN" sz="2000" dirty="0">
                <a:solidFill>
                  <a:schemeClr val="tx2"/>
                </a:solidFill>
              </a:rPr>
              <a:t>GID</a:t>
            </a:r>
            <a:r>
              <a:rPr lang="zh-CN" altLang="en-US" sz="2000" dirty="0">
                <a:solidFill>
                  <a:schemeClr val="tx2"/>
                </a:solidFill>
              </a:rPr>
              <a:t>相同</a:t>
            </a:r>
          </a:p>
        </p:txBody>
      </p:sp>
      <p:pic>
        <p:nvPicPr>
          <p:cNvPr id="7" name="图片 6" descr="%D{XC`HJ8Z3VPZDZ`PB@C~Y"/>
          <p:cNvPicPr>
            <a:picLocks noChangeAspect="1"/>
          </p:cNvPicPr>
          <p:nvPr>
            <p:custDataLst>
              <p:tags r:id="rId3"/>
            </p:custDataLst>
          </p:nvPr>
        </p:nvPicPr>
        <p:blipFill>
          <a:blip r:embed="rId7"/>
          <a:stretch>
            <a:fillRect/>
          </a:stretch>
        </p:blipFill>
        <p:spPr>
          <a:xfrm>
            <a:off x="1266825" y="4610100"/>
            <a:ext cx="9658350" cy="1514475"/>
          </a:xfrm>
          <a:prstGeom prst="rect">
            <a:avLst/>
          </a:prstGeom>
        </p:spPr>
      </p:pic>
      <p:sp>
        <p:nvSpPr>
          <p:cNvPr id="8" name="文本框 7"/>
          <p:cNvSpPr txBox="1"/>
          <p:nvPr/>
        </p:nvSpPr>
        <p:spPr>
          <a:xfrm>
            <a:off x="4542790" y="6124575"/>
            <a:ext cx="1983105" cy="491490"/>
          </a:xfrm>
          <a:prstGeom prst="rect">
            <a:avLst/>
          </a:prstGeom>
          <a:noFill/>
        </p:spPr>
        <p:txBody>
          <a:bodyPr wrap="square" rtlCol="0">
            <a:spAutoFit/>
          </a:bodyPr>
          <a:lstStyle/>
          <a:p>
            <a:pPr algn="just">
              <a:lnSpc>
                <a:spcPct val="130000"/>
              </a:lnSpc>
            </a:pPr>
            <a:r>
              <a:rPr lang="zh-CN" altLang="en-US" sz="2000" dirty="0">
                <a:solidFill>
                  <a:schemeClr val="tx2"/>
                </a:solidFill>
              </a:rPr>
              <a:t>去除重复的胜者</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发放奖励</a:t>
            </a:r>
            <a:r>
              <a:rPr lang="zh-CN" altLang="en-US" sz="2400" kern="0">
                <a:latin typeface="+mn-ea"/>
              </a:rPr>
              <a:t>：将 2022 年</a:t>
            </a:r>
            <a:r>
              <a:rPr lang="zh-CN" altLang="en-US" sz="2400" kern="0" dirty="0">
                <a:latin typeface="+mn-ea"/>
              </a:rPr>
              <a:t>来赢的游戏分值</a:t>
            </a:r>
            <a:r>
              <a:rPr lang="zh-CN" altLang="en-US" sz="2400" kern="0">
                <a:latin typeface="+mn-ea"/>
              </a:rPr>
              <a:t>大于其 2021 年</a:t>
            </a:r>
            <a:r>
              <a:rPr lang="zh-CN" altLang="en-US" sz="2400" kern="0" dirty="0">
                <a:latin typeface="+mn-ea"/>
              </a:rPr>
              <a:t>的玩家</a:t>
            </a:r>
            <a:r>
              <a:rPr lang="zh-CN" altLang="en-US" sz="2400" kern="0">
                <a:latin typeface="+mn-ea"/>
              </a:rPr>
              <a:t>积分增加 10</a:t>
            </a:r>
            <a:r>
              <a:rPr lang="zh-CN" altLang="en-US" sz="2400" kern="0" dirty="0">
                <a:latin typeface="+mn-ea"/>
              </a:rPr>
              <a:t>%，等级升一级。</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1.2</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4"/>
          <a:stretch>
            <a:fillRect/>
          </a:stretch>
        </p:blipFill>
        <p:spPr>
          <a:xfrm>
            <a:off x="1665605" y="2967990"/>
            <a:ext cx="8770620" cy="1196340"/>
          </a:xfrm>
          <a:prstGeom prst="rect">
            <a:avLst/>
          </a:prstGeom>
        </p:spPr>
      </p:pic>
      <p:sp>
        <p:nvSpPr>
          <p:cNvPr id="4" name="文本框 3"/>
          <p:cNvSpPr txBox="1"/>
          <p:nvPr/>
        </p:nvSpPr>
        <p:spPr>
          <a:xfrm>
            <a:off x="1078865" y="4285615"/>
            <a:ext cx="10034270" cy="602216"/>
          </a:xfrm>
          <a:prstGeom prst="rect">
            <a:avLst/>
          </a:prstGeom>
          <a:noFill/>
        </p:spPr>
        <p:txBody>
          <a:bodyPr wrap="square" rtlCol="0" anchor="t">
            <a:spAutoFit/>
          </a:bodyPr>
          <a:lstStyle/>
          <a:p>
            <a:pPr algn="just">
              <a:lnSpc>
                <a:spcPct val="130000"/>
              </a:lnSpc>
            </a:pPr>
            <a:r>
              <a:rPr lang="zh-CN" altLang="en-US" sz="2800" dirty="0">
                <a:solidFill>
                  <a:schemeClr val="tx2"/>
                </a:solidFill>
              </a:rPr>
              <a:t>update </a:t>
            </a:r>
            <a:r>
              <a:rPr lang="en-US" altLang="zh-CN" sz="2800" dirty="0">
                <a:solidFill>
                  <a:schemeClr val="tx2"/>
                </a:solidFill>
              </a:rPr>
              <a:t>Players</a:t>
            </a:r>
            <a:r>
              <a:rPr lang="zh-CN" altLang="en-US" sz="2800" dirty="0">
                <a:solidFill>
                  <a:schemeClr val="tx2"/>
                </a:solidFill>
              </a:rPr>
              <a:t> set </a:t>
            </a:r>
            <a:r>
              <a:rPr lang="en-US" altLang="zh-CN" sz="2800" dirty="0">
                <a:solidFill>
                  <a:schemeClr val="tx2"/>
                </a:solidFill>
              </a:rPr>
              <a:t>SCORE </a:t>
            </a:r>
            <a:r>
              <a:rPr lang="zh-CN" altLang="en-US" sz="2800" dirty="0">
                <a:solidFill>
                  <a:schemeClr val="tx2"/>
                </a:solidFill>
              </a:rPr>
              <a:t>=</a:t>
            </a:r>
            <a:r>
              <a:rPr lang="en-US" altLang="zh-CN" sz="2800" dirty="0">
                <a:solidFill>
                  <a:schemeClr val="tx2"/>
                </a:solidFill>
              </a:rPr>
              <a:t> SCORE</a:t>
            </a:r>
            <a:r>
              <a:rPr lang="zh-CN" altLang="en-US" sz="2800" dirty="0">
                <a:solidFill>
                  <a:schemeClr val="tx2"/>
                </a:solidFill>
              </a:rPr>
              <a:t> * 1.</a:t>
            </a:r>
            <a:r>
              <a:rPr lang="en-US" altLang="zh-CN" sz="2800" dirty="0">
                <a:solidFill>
                  <a:schemeClr val="tx2"/>
                </a:solidFill>
              </a:rPr>
              <a:t>1 and RANK = RANK+1</a:t>
            </a:r>
            <a:endParaRPr lang="zh-CN" altLang="en-US" sz="2800" dirty="0">
              <a:solidFill>
                <a:schemeClr val="tx2"/>
              </a:solidFill>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前言</a:t>
            </a:r>
          </a:p>
        </p:txBody>
      </p:sp>
      <p:sp>
        <p:nvSpPr>
          <p:cNvPr id="35" name="文本框 34"/>
          <p:cNvSpPr txBox="1"/>
          <p:nvPr/>
        </p:nvSpPr>
        <p:spPr>
          <a:xfrm>
            <a:off x="515936" y="1990459"/>
            <a:ext cx="11070064" cy="977265"/>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lvl1pPr>
          </a:lstStyle>
          <a:p>
            <a:pPr algn="l">
              <a:lnSpc>
                <a:spcPct val="120000"/>
              </a:lnSpc>
              <a:spcBef>
                <a:spcPts val="600"/>
              </a:spcBef>
            </a:pPr>
            <a:r>
              <a:rPr lang="zh-CN" altLang="en-US" sz="2400" kern="0" dirty="0">
                <a:latin typeface="+mn-ea"/>
              </a:rPr>
              <a:t>发放奖励：将 2022 年来赢的游戏分值大于其 2021 年的玩家积分增加 10%，等级升一级。</a:t>
            </a:r>
          </a:p>
        </p:txBody>
      </p:sp>
      <p:sp>
        <p:nvSpPr>
          <p:cNvPr id="12" name="文本框 11"/>
          <p:cNvSpPr txBox="1"/>
          <p:nvPr/>
        </p:nvSpPr>
        <p:spPr>
          <a:xfrm>
            <a:off x="516255" y="1385570"/>
            <a:ext cx="11070590" cy="650875"/>
          </a:xfrm>
          <a:prstGeom prst="rect">
            <a:avLst/>
          </a:prstGeom>
          <a:noFill/>
        </p:spPr>
        <p:txBody>
          <a:bodyPr wrap="square" rtlCol="0">
            <a:spAutoFit/>
          </a:bodyPr>
          <a:lstStyle/>
          <a:p>
            <a:pPr algn="just">
              <a:lnSpc>
                <a:spcPct val="130000"/>
              </a:lnSpc>
            </a:pPr>
            <a:r>
              <a:rPr lang="en-US" altLang="zh-CN" sz="2800">
                <a:gradFill>
                  <a:gsLst>
                    <a:gs pos="100000">
                      <a:schemeClr val="accent4"/>
                    </a:gs>
                    <a:gs pos="23000">
                      <a:schemeClr val="accent1">
                        <a:alpha val="95000"/>
                      </a:schemeClr>
                    </a:gs>
                  </a:gsLst>
                  <a:lin ang="2700000" scaled="1"/>
                </a:gradFill>
                <a:latin typeface="+mj-lt"/>
                <a:ea typeface="+mj-ea"/>
              </a:rPr>
              <a:t>Q 1.2</a:t>
            </a:r>
            <a:endParaRPr lang="en-US" altLang="zh-CN" sz="28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071177" y="2403960"/>
            <a:ext cx="6049645" cy="4454040"/>
          </a:xfrm>
          <a:prstGeom prst="rect">
            <a:avLst/>
          </a:prstGeom>
          <a:noFill/>
        </p:spPr>
        <p:txBody>
          <a:bodyPr wrap="square" rtlCol="0" anchor="t">
            <a:spAutoFit/>
          </a:bodyPr>
          <a:lstStyle/>
          <a:p>
            <a:pPr algn="just">
              <a:lnSpc>
                <a:spcPct val="130000"/>
              </a:lnSpc>
            </a:pPr>
            <a:r>
              <a:rPr lang="zh-CN" altLang="en-US" sz="2200" dirty="0">
                <a:solidFill>
                  <a:schemeClr val="accent3">
                    <a:lumMod val="75000"/>
                  </a:schemeClr>
                </a:solidFill>
              </a:rPr>
              <a:t>update </a:t>
            </a:r>
            <a:r>
              <a:rPr lang="zh-CN" altLang="en-US" sz="2200" dirty="0">
                <a:solidFill>
                  <a:schemeClr val="tx2"/>
                </a:solidFill>
              </a:rPr>
              <a:t>Players</a:t>
            </a:r>
          </a:p>
          <a:p>
            <a:pPr algn="just">
              <a:lnSpc>
                <a:spcPct val="130000"/>
              </a:lnSpc>
            </a:pPr>
            <a:r>
              <a:rPr lang="zh-CN" altLang="en-US" sz="2200" dirty="0">
                <a:solidFill>
                  <a:schemeClr val="accent3">
                    <a:lumMod val="75000"/>
                  </a:schemeClr>
                </a:solidFill>
              </a:rPr>
              <a:t>set </a:t>
            </a:r>
            <a:r>
              <a:rPr lang="zh-CN" altLang="en-US" sz="2200" dirty="0">
                <a:solidFill>
                  <a:srgbClr val="7030A0"/>
                </a:solidFill>
              </a:rPr>
              <a:t>SCORE </a:t>
            </a:r>
            <a:r>
              <a:rPr lang="zh-CN" altLang="en-US" sz="2200" dirty="0">
                <a:solidFill>
                  <a:schemeClr val="tx2"/>
                </a:solidFill>
              </a:rPr>
              <a:t>= </a:t>
            </a:r>
            <a:r>
              <a:rPr lang="zh-CN" altLang="en-US" sz="2200" dirty="0">
                <a:solidFill>
                  <a:srgbClr val="7030A0"/>
                </a:solidFill>
              </a:rPr>
              <a:t>SCORE </a:t>
            </a:r>
            <a:r>
              <a:rPr lang="zh-CN" altLang="en-US" sz="2200" dirty="0">
                <a:solidFill>
                  <a:schemeClr val="tx2"/>
                </a:solidFill>
              </a:rPr>
              <a:t>* 1.1, `</a:t>
            </a:r>
            <a:r>
              <a:rPr lang="zh-CN" altLang="en-US" sz="2200" dirty="0">
                <a:solidFill>
                  <a:srgbClr val="7030A0"/>
                </a:solidFill>
              </a:rPr>
              <a:t>rank</a:t>
            </a:r>
            <a:r>
              <a:rPr lang="zh-CN" altLang="en-US" sz="2200" dirty="0">
                <a:solidFill>
                  <a:schemeClr val="tx2"/>
                </a:solidFill>
              </a:rPr>
              <a:t>` = `</a:t>
            </a:r>
            <a:r>
              <a:rPr lang="zh-CN" altLang="en-US" sz="2200" dirty="0">
                <a:solidFill>
                  <a:srgbClr val="7030A0"/>
                </a:solidFill>
              </a:rPr>
              <a:t>rank</a:t>
            </a:r>
            <a:r>
              <a:rPr lang="zh-CN" altLang="en-US" sz="2200" dirty="0">
                <a:solidFill>
                  <a:schemeClr val="tx2"/>
                </a:solidFill>
              </a:rPr>
              <a:t>` + 1</a:t>
            </a:r>
          </a:p>
          <a:p>
            <a:pPr algn="just">
              <a:lnSpc>
                <a:spcPct val="130000"/>
              </a:lnSpc>
            </a:pPr>
            <a:r>
              <a:rPr lang="zh-CN" altLang="en-US" sz="2200" dirty="0">
                <a:solidFill>
                  <a:schemeClr val="accent3">
                    <a:lumMod val="75000"/>
                  </a:schemeClr>
                </a:solidFill>
              </a:rPr>
              <a:t>where </a:t>
            </a:r>
            <a:r>
              <a:rPr lang="zh-CN" altLang="en-US" sz="2200" dirty="0">
                <a:solidFill>
                  <a:srgbClr val="7030A0"/>
                </a:solidFill>
              </a:rPr>
              <a:t>PID </a:t>
            </a:r>
            <a:r>
              <a:rPr lang="zh-CN" altLang="en-US" sz="2200" dirty="0">
                <a:solidFill>
                  <a:schemeClr val="accent3">
                    <a:lumMod val="75000"/>
                  </a:schemeClr>
                </a:solidFill>
              </a:rPr>
              <a:t>in </a:t>
            </a:r>
            <a:r>
              <a:rPr lang="zh-CN" altLang="en-US" sz="2200" dirty="0">
                <a:solidFill>
                  <a:schemeClr val="tx2"/>
                </a:solidFill>
              </a:rPr>
              <a:t>(</a:t>
            </a:r>
            <a:r>
              <a:rPr lang="zh-CN" altLang="en-US" sz="2200" dirty="0">
                <a:solidFill>
                  <a:schemeClr val="accent3">
                    <a:lumMod val="75000"/>
                  </a:schemeClr>
                </a:solidFill>
              </a:rPr>
              <a:t>select distinct </a:t>
            </a:r>
            <a:r>
              <a:rPr lang="zh-CN" altLang="en-US" sz="2200" dirty="0">
                <a:solidFill>
                  <a:srgbClr val="7030A0"/>
                </a:solidFill>
              </a:rPr>
              <a:t>WINNER</a:t>
            </a:r>
            <a:endParaRPr lang="zh-CN" altLang="en-US" sz="2200" dirty="0">
              <a:solidFill>
                <a:schemeClr val="tx2"/>
              </a:solidFill>
            </a:endParaRPr>
          </a:p>
          <a:p>
            <a:pPr algn="just">
              <a:lnSpc>
                <a:spcPct val="130000"/>
              </a:lnSpc>
            </a:pPr>
            <a:r>
              <a:rPr lang="zh-CN" altLang="en-US" sz="2200" dirty="0">
                <a:solidFill>
                  <a:schemeClr val="tx2"/>
                </a:solidFill>
              </a:rPr>
              <a:t>                </a:t>
            </a:r>
            <a:r>
              <a:rPr lang="zh-CN" altLang="en-US" sz="2200" dirty="0">
                <a:solidFill>
                  <a:schemeClr val="accent3">
                    <a:lumMod val="75000"/>
                  </a:schemeClr>
                </a:solidFill>
              </a:rPr>
              <a:t>from </a:t>
            </a:r>
            <a:r>
              <a:rPr lang="zh-CN" altLang="en-US" sz="2200" dirty="0">
                <a:solidFill>
                  <a:schemeClr val="tx2"/>
                </a:solidFill>
              </a:rPr>
              <a:t>Battl</a:t>
            </a:r>
            <a:r>
              <a:rPr lang="en-US" altLang="zh-CN" sz="2200" dirty="0">
                <a:solidFill>
                  <a:schemeClr val="tx2"/>
                </a:solidFill>
              </a:rPr>
              <a:t>e </a:t>
            </a:r>
            <a:r>
              <a:rPr lang="zh-CN" altLang="en-US" sz="2200" dirty="0">
                <a:solidFill>
                  <a:schemeClr val="accent3">
                    <a:lumMod val="75000"/>
                  </a:schemeClr>
                </a:solidFill>
              </a:rPr>
              <a:t>where </a:t>
            </a:r>
            <a:r>
              <a:rPr lang="zh-CN" altLang="en-US" sz="2200" dirty="0">
                <a:solidFill>
                  <a:srgbClr val="7030A0"/>
                </a:solidFill>
              </a:rPr>
              <a:t>GID </a:t>
            </a:r>
            <a:r>
              <a:rPr lang="zh-CN" altLang="en-US" sz="2200" dirty="0">
                <a:solidFill>
                  <a:schemeClr val="accent3">
                    <a:lumMod val="75000"/>
                  </a:schemeClr>
                </a:solidFill>
              </a:rPr>
              <a:t>in</a:t>
            </a:r>
            <a:endParaRPr lang="zh-CN" altLang="en-US" sz="2200" dirty="0">
              <a:solidFill>
                <a:schemeClr val="tx2"/>
              </a:solidFill>
            </a:endParaRPr>
          </a:p>
          <a:p>
            <a:pPr algn="just">
              <a:lnSpc>
                <a:spcPct val="130000"/>
              </a:lnSpc>
            </a:pPr>
            <a:r>
              <a:rPr lang="zh-CN" altLang="en-US" sz="2200" dirty="0">
                <a:solidFill>
                  <a:schemeClr val="tx2"/>
                </a:solidFill>
              </a:rPr>
              <a:t>                      (</a:t>
            </a:r>
            <a:r>
              <a:rPr lang="zh-CN" altLang="en-US" sz="2200" dirty="0">
                <a:solidFill>
                  <a:schemeClr val="accent3">
                    <a:lumMod val="75000"/>
                  </a:schemeClr>
                </a:solidFill>
              </a:rPr>
              <a:t>select </a:t>
            </a:r>
            <a:r>
              <a:rPr lang="zh-CN" altLang="en-US" sz="2200" dirty="0">
                <a:solidFill>
                  <a:schemeClr val="tx2"/>
                </a:solidFill>
              </a:rPr>
              <a:t>g1.</a:t>
            </a:r>
            <a:r>
              <a:rPr lang="zh-CN" altLang="en-US" sz="2200" dirty="0">
                <a:solidFill>
                  <a:srgbClr val="7030A0"/>
                </a:solidFill>
              </a:rPr>
              <a:t>GID</a:t>
            </a:r>
            <a:endParaRPr lang="zh-CN" altLang="en-US" sz="2200" dirty="0">
              <a:solidFill>
                <a:schemeClr val="tx2"/>
              </a:solidFill>
            </a:endParaRPr>
          </a:p>
          <a:p>
            <a:pPr algn="just">
              <a:lnSpc>
                <a:spcPct val="130000"/>
              </a:lnSpc>
            </a:pPr>
            <a:r>
              <a:rPr lang="zh-CN" altLang="en-US" sz="2200" dirty="0">
                <a:solidFill>
                  <a:schemeClr val="tx2"/>
                </a:solidFill>
              </a:rPr>
              <a:t>                       </a:t>
            </a:r>
            <a:r>
              <a:rPr lang="zh-CN" altLang="en-US" sz="2200" dirty="0">
                <a:solidFill>
                  <a:schemeClr val="accent3">
                    <a:lumMod val="75000"/>
                  </a:schemeClr>
                </a:solidFill>
              </a:rPr>
              <a:t>from</a:t>
            </a:r>
            <a:r>
              <a:rPr lang="zh-CN" altLang="en-US" sz="2200" dirty="0">
                <a:solidFill>
                  <a:schemeClr val="tx2"/>
                </a:solidFill>
              </a:rPr>
              <a:t> Games </a:t>
            </a:r>
            <a:r>
              <a:rPr lang="zh-CN" altLang="en-US" sz="2200" dirty="0">
                <a:solidFill>
                  <a:schemeClr val="accent3">
                    <a:lumMod val="75000"/>
                  </a:schemeClr>
                </a:solidFill>
              </a:rPr>
              <a:t>as </a:t>
            </a:r>
            <a:r>
              <a:rPr lang="zh-CN" altLang="en-US" sz="2200" dirty="0">
                <a:solidFill>
                  <a:schemeClr val="tx2"/>
                </a:solidFill>
              </a:rPr>
              <a:t>g1,</a:t>
            </a:r>
            <a:r>
              <a:rPr lang="en-US" altLang="zh-CN" sz="2200" dirty="0">
                <a:solidFill>
                  <a:schemeClr val="tx2"/>
                </a:solidFill>
              </a:rPr>
              <a:t> </a:t>
            </a:r>
            <a:r>
              <a:rPr lang="zh-CN" altLang="en-US" sz="2200" dirty="0">
                <a:solidFill>
                  <a:schemeClr val="tx2"/>
                </a:solidFill>
              </a:rPr>
              <a:t> </a:t>
            </a:r>
            <a:r>
              <a:rPr lang="en-US" altLang="zh-CN" sz="2200" dirty="0">
                <a:solidFill>
                  <a:schemeClr val="tx2"/>
                </a:solidFill>
              </a:rPr>
              <a:t>G</a:t>
            </a:r>
            <a:r>
              <a:rPr lang="zh-CN" altLang="en-US" sz="2200" dirty="0">
                <a:solidFill>
                  <a:schemeClr val="tx2"/>
                </a:solidFill>
              </a:rPr>
              <a:t>ames </a:t>
            </a:r>
            <a:r>
              <a:rPr lang="zh-CN" altLang="en-US" sz="2200" dirty="0">
                <a:solidFill>
                  <a:schemeClr val="accent3">
                    <a:lumMod val="75000"/>
                  </a:schemeClr>
                </a:solidFill>
              </a:rPr>
              <a:t>as </a:t>
            </a:r>
            <a:r>
              <a:rPr lang="zh-CN" altLang="en-US" sz="2200" dirty="0">
                <a:solidFill>
                  <a:schemeClr val="tx2"/>
                </a:solidFill>
              </a:rPr>
              <a:t>g2</a:t>
            </a:r>
          </a:p>
          <a:p>
            <a:pPr algn="just">
              <a:lnSpc>
                <a:spcPct val="130000"/>
              </a:lnSpc>
            </a:pPr>
            <a:r>
              <a:rPr lang="zh-CN" altLang="en-US" sz="2200" dirty="0">
                <a:solidFill>
                  <a:schemeClr val="tx2"/>
                </a:solidFill>
              </a:rPr>
              <a:t>                       </a:t>
            </a:r>
            <a:r>
              <a:rPr lang="zh-CN" altLang="en-US" sz="2200" dirty="0">
                <a:solidFill>
                  <a:schemeClr val="accent3">
                    <a:lumMod val="75000"/>
                  </a:schemeClr>
                </a:solidFill>
              </a:rPr>
              <a:t>where </a:t>
            </a:r>
            <a:r>
              <a:rPr lang="zh-CN" altLang="en-US" sz="2200" dirty="0">
                <a:solidFill>
                  <a:schemeClr val="tx2"/>
                </a:solidFill>
              </a:rPr>
              <a:t>g1.</a:t>
            </a:r>
            <a:r>
              <a:rPr lang="zh-CN" altLang="en-US" sz="2200" dirty="0">
                <a:solidFill>
                  <a:srgbClr val="7030A0"/>
                </a:solidFill>
              </a:rPr>
              <a:t>GID </a:t>
            </a:r>
            <a:r>
              <a:rPr lang="zh-CN" altLang="en-US" sz="2200" dirty="0">
                <a:solidFill>
                  <a:schemeClr val="tx2"/>
                </a:solidFill>
              </a:rPr>
              <a:t>= g2.</a:t>
            </a:r>
            <a:r>
              <a:rPr lang="zh-CN" altLang="en-US" sz="2200" dirty="0">
                <a:solidFill>
                  <a:srgbClr val="7030A0"/>
                </a:solidFill>
              </a:rPr>
              <a:t>GID</a:t>
            </a:r>
            <a:endParaRPr lang="zh-CN" altLang="en-US" sz="2200" dirty="0">
              <a:solidFill>
                <a:schemeClr val="tx2"/>
              </a:solidFill>
            </a:endParaRPr>
          </a:p>
          <a:p>
            <a:pPr algn="just">
              <a:lnSpc>
                <a:spcPct val="130000"/>
              </a:lnSpc>
            </a:pPr>
            <a:r>
              <a:rPr lang="zh-CN" altLang="en-US" sz="2200" dirty="0">
                <a:solidFill>
                  <a:schemeClr val="tx2"/>
                </a:solidFill>
              </a:rPr>
              <a:t>                       </a:t>
            </a:r>
            <a:r>
              <a:rPr lang="zh-CN" altLang="en-US" sz="2200" dirty="0">
                <a:solidFill>
                  <a:schemeClr val="accent3">
                    <a:lumMod val="75000"/>
                  </a:schemeClr>
                </a:solidFill>
              </a:rPr>
              <a:t>and </a:t>
            </a:r>
            <a:r>
              <a:rPr lang="zh-CN" altLang="en-US" sz="2200" dirty="0">
                <a:solidFill>
                  <a:schemeClr val="tx2"/>
                </a:solidFill>
              </a:rPr>
              <a:t>g1.</a:t>
            </a:r>
            <a:r>
              <a:rPr lang="zh-CN" altLang="en-US" sz="2200" dirty="0">
                <a:solidFill>
                  <a:srgbClr val="7030A0"/>
                </a:solidFill>
              </a:rPr>
              <a:t>EDITION </a:t>
            </a:r>
            <a:r>
              <a:rPr lang="zh-CN" altLang="en-US" sz="2200" dirty="0">
                <a:solidFill>
                  <a:schemeClr val="tx2"/>
                </a:solidFill>
              </a:rPr>
              <a:t>= '2022'</a:t>
            </a:r>
          </a:p>
          <a:p>
            <a:pPr algn="just">
              <a:lnSpc>
                <a:spcPct val="130000"/>
              </a:lnSpc>
            </a:pPr>
            <a:r>
              <a:rPr lang="zh-CN" altLang="en-US" sz="2200" dirty="0">
                <a:solidFill>
                  <a:schemeClr val="tx2"/>
                </a:solidFill>
              </a:rPr>
              <a:t>                       </a:t>
            </a:r>
            <a:r>
              <a:rPr lang="zh-CN" altLang="en-US" sz="2200" dirty="0">
                <a:solidFill>
                  <a:schemeClr val="accent3">
                    <a:lumMod val="75000"/>
                  </a:schemeClr>
                </a:solidFill>
              </a:rPr>
              <a:t>and </a:t>
            </a:r>
            <a:r>
              <a:rPr lang="zh-CN" altLang="en-US" sz="2200" dirty="0">
                <a:solidFill>
                  <a:schemeClr val="tx2"/>
                </a:solidFill>
              </a:rPr>
              <a:t>g2.</a:t>
            </a:r>
            <a:r>
              <a:rPr lang="zh-CN" altLang="en-US" sz="2200" dirty="0">
                <a:solidFill>
                  <a:srgbClr val="7030A0"/>
                </a:solidFill>
              </a:rPr>
              <a:t>EDITION </a:t>
            </a:r>
            <a:r>
              <a:rPr lang="zh-CN" altLang="en-US" sz="2200" dirty="0">
                <a:solidFill>
                  <a:schemeClr val="tx2"/>
                </a:solidFill>
              </a:rPr>
              <a:t>= '2021'</a:t>
            </a:r>
          </a:p>
          <a:p>
            <a:pPr algn="just">
              <a:lnSpc>
                <a:spcPct val="130000"/>
              </a:lnSpc>
            </a:pPr>
            <a:r>
              <a:rPr lang="zh-CN" altLang="en-US" sz="2200" dirty="0">
                <a:solidFill>
                  <a:schemeClr val="tx2"/>
                </a:solidFill>
              </a:rPr>
              <a:t>                       </a:t>
            </a:r>
            <a:r>
              <a:rPr lang="zh-CN" altLang="en-US" sz="2200" dirty="0">
                <a:solidFill>
                  <a:schemeClr val="accent3">
                    <a:lumMod val="75000"/>
                  </a:schemeClr>
                </a:solidFill>
              </a:rPr>
              <a:t>and </a:t>
            </a:r>
            <a:r>
              <a:rPr lang="zh-CN" altLang="en-US" sz="2200" dirty="0">
                <a:solidFill>
                  <a:schemeClr val="tx2"/>
                </a:solidFill>
              </a:rPr>
              <a:t>g1.</a:t>
            </a:r>
            <a:r>
              <a:rPr lang="zh-CN" altLang="en-US" sz="2200" dirty="0">
                <a:solidFill>
                  <a:srgbClr val="7030A0"/>
                </a:solidFill>
              </a:rPr>
              <a:t>VALUE </a:t>
            </a:r>
            <a:r>
              <a:rPr lang="zh-CN" altLang="en-US" sz="2200" dirty="0">
                <a:solidFill>
                  <a:schemeClr val="tx2"/>
                </a:solidFill>
              </a:rPr>
              <a:t>&gt; g2.</a:t>
            </a:r>
            <a:r>
              <a:rPr lang="zh-CN" altLang="en-US" sz="2200" dirty="0">
                <a:solidFill>
                  <a:srgbClr val="7030A0"/>
                </a:solidFill>
              </a:rPr>
              <a:t>VALUE</a:t>
            </a:r>
            <a:r>
              <a:rPr lang="zh-CN" altLang="en-US" sz="2200" dirty="0">
                <a:solidFill>
                  <a:schemeClr val="tx2"/>
                </a:solidFill>
              </a:rPr>
              <a:t>));</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f64b5fcd-7237-4ccf-92bd-0f4802c86554"/>
  <p:tag name="COMMONDATA" val="eyJoZGlkIjoiMDRjYjNkMzQ4OGQ2YTgxODgwOTAyZWVlNTA1MmZkOTUifQ=="/>
</p:tagLst>
</file>

<file path=ppt/tags/tag10.xml><?xml version="1.0" encoding="utf-8"?>
<p:tagLst xmlns:a="http://schemas.openxmlformats.org/drawingml/2006/main" xmlns:r="http://schemas.openxmlformats.org/officeDocument/2006/relationships" xmlns:p="http://schemas.openxmlformats.org/presentationml/2006/main">
  <p:tag name="ISLIDE.ICON" val="#80511;"/>
</p:tagLst>
</file>

<file path=ppt/tags/tag11.xml><?xml version="1.0" encoding="utf-8"?>
<p:tagLst xmlns:a="http://schemas.openxmlformats.org/drawingml/2006/main" xmlns:r="http://schemas.openxmlformats.org/officeDocument/2006/relationships" xmlns:p="http://schemas.openxmlformats.org/presentationml/2006/main">
  <p:tag name="ISLIDE.ICON" val="#80511;"/>
</p:tagLst>
</file>

<file path=ppt/tags/tag12.xml><?xml version="1.0" encoding="utf-8"?>
<p:tagLst xmlns:a="http://schemas.openxmlformats.org/drawingml/2006/main" xmlns:r="http://schemas.openxmlformats.org/officeDocument/2006/relationships" xmlns:p="http://schemas.openxmlformats.org/presentationml/2006/main">
  <p:tag name="ISLIDE.ICON" val="#80511;"/>
</p:tagLst>
</file>

<file path=ppt/tags/tag13.xml><?xml version="1.0" encoding="utf-8"?>
<p:tagLst xmlns:a="http://schemas.openxmlformats.org/drawingml/2006/main" xmlns:r="http://schemas.openxmlformats.org/officeDocument/2006/relationships" xmlns:p="http://schemas.openxmlformats.org/presentationml/2006/main">
  <p:tag name="ISLIDE.ICON" val="#80511;"/>
</p:tagLst>
</file>

<file path=ppt/tags/tag14.xml><?xml version="1.0" encoding="utf-8"?>
<p:tagLst xmlns:a="http://schemas.openxmlformats.org/drawingml/2006/main" xmlns:r="http://schemas.openxmlformats.org/officeDocument/2006/relationships" xmlns:p="http://schemas.openxmlformats.org/presentationml/2006/main">
  <p:tag name="ISLIDE.ICON" val="#80511;"/>
</p:tagLst>
</file>

<file path=ppt/tags/tag15.xml><?xml version="1.0" encoding="utf-8"?>
<p:tagLst xmlns:a="http://schemas.openxmlformats.org/drawingml/2006/main" xmlns:r="http://schemas.openxmlformats.org/officeDocument/2006/relationships" xmlns:p="http://schemas.openxmlformats.org/presentationml/2006/main">
  <p:tag name="ISLIDE.ICON" val="#80511;"/>
</p:tagLst>
</file>

<file path=ppt/tags/tag16.xml><?xml version="1.0" encoding="utf-8"?>
<p:tagLst xmlns:a="http://schemas.openxmlformats.org/drawingml/2006/main" xmlns:r="http://schemas.openxmlformats.org/officeDocument/2006/relationships" xmlns:p="http://schemas.openxmlformats.org/presentationml/2006/main">
  <p:tag name="ISLIDE.ICON" val="#80511;"/>
</p:tagLst>
</file>

<file path=ppt/tags/tag17.xml><?xml version="1.0" encoding="utf-8"?>
<p:tagLst xmlns:a="http://schemas.openxmlformats.org/drawingml/2006/main" xmlns:r="http://schemas.openxmlformats.org/officeDocument/2006/relationships" xmlns:p="http://schemas.openxmlformats.org/presentationml/2006/main">
  <p:tag name="ISLIDE.ICON" val="#80511;"/>
</p:tagLst>
</file>

<file path=ppt/tags/tag18.xml><?xml version="1.0" encoding="utf-8"?>
<p:tagLst xmlns:a="http://schemas.openxmlformats.org/drawingml/2006/main" xmlns:r="http://schemas.openxmlformats.org/officeDocument/2006/relationships" xmlns:p="http://schemas.openxmlformats.org/presentationml/2006/main">
  <p:tag name="ISLIDE.ICON" val="#80511;"/>
</p:tagLst>
</file>

<file path=ppt/tags/tag19.xml><?xml version="1.0" encoding="utf-8"?>
<p:tagLst xmlns:a="http://schemas.openxmlformats.org/drawingml/2006/main" xmlns:r="http://schemas.openxmlformats.org/officeDocument/2006/relationships" xmlns:p="http://schemas.openxmlformats.org/presentationml/2006/main">
  <p:tag name="ISLIDE.ICON" val="#80511;"/>
</p:tagLst>
</file>

<file path=ppt/tags/tag2.xml><?xml version="1.0" encoding="utf-8"?>
<p:tagLst xmlns:a="http://schemas.openxmlformats.org/drawingml/2006/main" xmlns:r="http://schemas.openxmlformats.org/officeDocument/2006/relationships" xmlns:p="http://schemas.openxmlformats.org/presentationml/2006/main">
  <p:tag name="ISLIDE.ICON" val="#80511;"/>
</p:tagLst>
</file>

<file path=ppt/tags/tag20.xml><?xml version="1.0" encoding="utf-8"?>
<p:tagLst xmlns:a="http://schemas.openxmlformats.org/drawingml/2006/main" xmlns:r="http://schemas.openxmlformats.org/officeDocument/2006/relationships" xmlns:p="http://schemas.openxmlformats.org/presentationml/2006/main">
  <p:tag name="ISLIDE.ICON" val="#80511;"/>
</p:tagLst>
</file>

<file path=ppt/tags/tag3.xml><?xml version="1.0" encoding="utf-8"?>
<p:tagLst xmlns:a="http://schemas.openxmlformats.org/drawingml/2006/main" xmlns:r="http://schemas.openxmlformats.org/officeDocument/2006/relationships" xmlns:p="http://schemas.openxmlformats.org/presentationml/2006/main">
  <p:tag name="ISLIDE.ICON" val="#80511;"/>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2475,&quot;width&quot;:15255}"/>
</p:tagLst>
</file>

<file path=ppt/tags/tag5.xml><?xml version="1.0" encoding="utf-8"?>
<p:tagLst xmlns:a="http://schemas.openxmlformats.org/drawingml/2006/main" xmlns:r="http://schemas.openxmlformats.org/officeDocument/2006/relationships" xmlns:p="http://schemas.openxmlformats.org/presentationml/2006/main">
  <p:tag name="ISLIDE.ICON" val="#80511;"/>
</p:tagLst>
</file>

<file path=ppt/tags/tag6.xml><?xml version="1.0" encoding="utf-8"?>
<p:tagLst xmlns:a="http://schemas.openxmlformats.org/drawingml/2006/main" xmlns:r="http://schemas.openxmlformats.org/officeDocument/2006/relationships" xmlns:p="http://schemas.openxmlformats.org/presentationml/2006/main">
  <p:tag name="ISLIDE.ICON" val="#80511;"/>
</p:tagLst>
</file>

<file path=ppt/tags/tag7.xml><?xml version="1.0" encoding="utf-8"?>
<p:tagLst xmlns:a="http://schemas.openxmlformats.org/drawingml/2006/main" xmlns:r="http://schemas.openxmlformats.org/officeDocument/2006/relationships" xmlns:p="http://schemas.openxmlformats.org/presentationml/2006/main">
  <p:tag name="ISLIDE.ICON" val="#80511;"/>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字幕">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中文为主">
      <a:majorFont>
        <a:latin typeface="Roboto Black"/>
        <a:ea typeface="思源黑体 CN Bold"/>
        <a:cs typeface=""/>
      </a:majorFont>
      <a:minorFont>
        <a:latin typeface="Roboto"/>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rnd">
          <a:roun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just">
          <a:lnSpc>
            <a:spcPct val="130000"/>
          </a:lnSpc>
          <a:defRPr sz="2000" dirty="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欧洲专利局">
      <a:dk1>
        <a:srgbClr val="000000"/>
      </a:dk1>
      <a:lt1>
        <a:srgbClr val="FFFFFF"/>
      </a:lt1>
      <a:dk2>
        <a:srgbClr val="0B2A43"/>
      </a:dk2>
      <a:lt2>
        <a:srgbClr val="404955"/>
      </a:lt2>
      <a:accent1>
        <a:srgbClr val="BE0F05"/>
      </a:accent1>
      <a:accent2>
        <a:srgbClr val="D62D04"/>
      </a:accent2>
      <a:accent3>
        <a:srgbClr val="CC4804"/>
      </a:accent3>
      <a:accent4>
        <a:srgbClr val="D60449"/>
      </a:accent4>
      <a:accent5>
        <a:srgbClr val="CC04AA"/>
      </a:accent5>
      <a:accent6>
        <a:srgbClr val="06BF4C"/>
      </a:accent6>
      <a:hlink>
        <a:srgbClr val="800A04"/>
      </a:hlink>
      <a:folHlink>
        <a:srgbClr val="40050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2171</TotalTime>
  <Words>1408</Words>
  <Application>Microsoft Office PowerPoint</Application>
  <PresentationFormat>宽屏</PresentationFormat>
  <Paragraphs>112</Paragraphs>
  <Slides>21</Slides>
  <Notes>21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21</vt:i4>
      </vt:variant>
    </vt:vector>
  </HeadingPairs>
  <TitlesOfParts>
    <vt:vector size="33" baseType="lpstr">
      <vt:lpstr>Arial</vt:lpstr>
      <vt:lpstr>思源黑体 CN Bold</vt:lpstr>
      <vt:lpstr>宋体</vt:lpstr>
      <vt:lpstr>Roboto Black</vt:lpstr>
      <vt:lpstr>Arial Unicode MS</vt:lpstr>
      <vt:lpstr>Times New Roman</vt:lpstr>
      <vt:lpstr>Wingdings</vt:lpstr>
      <vt:lpstr>Roboto</vt:lpstr>
      <vt:lpstr>苹方 常规</vt:lpstr>
      <vt:lpstr>思源黑体 CN Normal</vt:lpstr>
      <vt:lpstr>-apple-system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严 昕宇</dc:creator>
  <cp:lastModifiedBy>昕宇 严</cp:lastModifiedBy>
  <cp:revision>85</cp:revision>
  <dcterms:created xsi:type="dcterms:W3CDTF">2021-12-24T07:52:00Z</dcterms:created>
  <dcterms:modified xsi:type="dcterms:W3CDTF">2022-12-28T05:11:42Z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A5A439B20F484A8BBA25D1DD8EA5DC2D</vt:lpwstr>
  </property>
  <property fmtid="{D5CDD505-2E9C-101B-9397-08002B2CF9AE}" pid="3" name="KSOProductBuildVer">
    <vt:lpwstr>2052-11.1.0.12763</vt:lpwstr>
  </property>
</Properties>
</file>

<file path=docProps/thumbnail.jpeg>
</file>